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1"/>
  </p:notesMasterIdLst>
  <p:handoutMasterIdLst>
    <p:handoutMasterId r:id="rId22"/>
  </p:handoutMasterIdLst>
  <p:sldIdLst>
    <p:sldId id="1706" r:id="rId6"/>
    <p:sldId id="1605" r:id="rId7"/>
    <p:sldId id="1707" r:id="rId8"/>
    <p:sldId id="1708" r:id="rId9"/>
    <p:sldId id="1709" r:id="rId10"/>
    <p:sldId id="4327" r:id="rId11"/>
    <p:sldId id="4328" r:id="rId12"/>
    <p:sldId id="4329" r:id="rId13"/>
    <p:sldId id="4330" r:id="rId14"/>
    <p:sldId id="410" r:id="rId15"/>
    <p:sldId id="4331" r:id="rId16"/>
    <p:sldId id="4332" r:id="rId17"/>
    <p:sldId id="265"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msa + aad" id="{28A64FAC-A435-B547-8112-C50128F27900}">
          <p14:sldIdLst>
            <p14:sldId id="1707"/>
            <p14:sldId id="1708"/>
          </p14:sldIdLst>
        </p14:section>
        <p14:section name="b2b" id="{17EA7C8E-10FF-8248-8A63-925BADDDF8D9}">
          <p14:sldIdLst>
            <p14:sldId id="1709"/>
            <p14:sldId id="4327"/>
            <p14:sldId id="4328"/>
            <p14:sldId id="4329"/>
          </p14:sldIdLst>
        </p14:section>
        <p14:section name="b2c" id="{263DAD0C-3FB1-C84B-ACD9-909A869D4BE1}">
          <p14:sldIdLst>
            <p14:sldId id="4330"/>
            <p14:sldId id="410"/>
            <p14:sldId id="4331"/>
          </p14:sldIdLst>
        </p14:section>
        <p14:section name="b2b vs b2c" id="{DDD02D64-F17A-194E-AC91-59EB8BBD4DCE}">
          <p14:sldIdLst>
            <p14:sldId id="433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433" autoAdjust="0"/>
    <p:restoredTop sz="64600" autoAdjust="0"/>
  </p:normalViewPr>
  <p:slideViewPr>
    <p:cSldViewPr snapToGrid="0">
      <p:cViewPr varScale="1">
        <p:scale>
          <a:sx n="133" d="100"/>
          <a:sy n="133" d="100"/>
        </p:scale>
        <p:origin x="-392" y="2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10/22/19 2:34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10/22/19 2:34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10/22/19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AD B2C, users will authenticate with their preferred identity provider that has been configured and by your IT administrator. The user signs in using a customized sign in page hosted by Azure AD B2C.</a:t>
            </a:r>
          </a:p>
          <a:p>
            <a:endParaRPr lang="en-US" dirty="0"/>
          </a:p>
          <a:p>
            <a:r>
              <a:rPr lang="en-US" dirty="0"/>
              <a:t>Azure AD B2C is a white-label authentication solution. This means you can customize the entire user experience with your brand so that it blends seamlessly with your web and mobile applications.</a:t>
            </a:r>
          </a:p>
          <a:p>
            <a:endParaRPr lang="en-US" dirty="0"/>
          </a:p>
          <a:p>
            <a:r>
              <a:rPr lang="en-US" dirty="0"/>
              <a:t>Customize every page displayed by Azure AD B2C when your users sign up, sign-in, and modify their profile information. Customize the HTML, CSS, and JavaScript in your user journeys so that the Azure AD B2C experience looks and feels like it's a native part of your application.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2735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signs in, you can implement progressive polling. Progressive polling allows your customers to quickly complete their first transaction by supplying only the minimum required information  necessary. Over time, you can gradually collect more profile data from the customer each time they sign in. You can store up to 100 custom attributes per user in Azure AD B2C or integrate with external systems to store even more details on your users.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6992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Azure Active Directory (Azure AD) B2B collaboration and Azure AD B2C allow you to work with external users in Azure AD. But how do they compare?</a:t>
            </a:r>
          </a:p>
          <a:p>
            <a:endParaRPr lang="en-US" dirty="0"/>
          </a:p>
          <a:p>
            <a:r>
              <a:rPr lang="en-US" dirty="0"/>
              <a:t>Azure AD B2B is for businesses that want to securely share files and resources with external users so they can collaborate. An Azure admin sets up B2B in the Azure portal, and Azure AD takes care of federation between your business and your external partner. Users sign in to the shared resources using a simple invitation and redemption process with their work or school account, or any email account.</a:t>
            </a:r>
          </a:p>
          <a:p>
            <a:endParaRPr lang="en-US" dirty="0"/>
          </a:p>
          <a:p>
            <a:r>
              <a:rPr lang="en-US" dirty="0"/>
              <a:t>Azure AD B2C is primarily for businesses and developers that create customer-facing apps. With Azure AD B2C, developers can use Azure AD as the full-featured identity system for their application, while letting customers sign in with an identity they already have established (like Facebook or Gmail).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99515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10/22/19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Segoe UI Light" pitchFamily="34" charset="0"/>
                <a:ea typeface="+mn-ea"/>
                <a:cs typeface="+mn-cs"/>
              </a:rPr>
              <a:t>Consumers refer to Microsoft Accounts that are created by users for personal use. The Microsoft Account is the combination of an email address and a password that a user uses to sign-in to all consumer-oriented Microsoft products and cloud services such as Outlook, OneDrive, MSN, or Xbox LIVE.</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The Microsoft Identity platform enables developers to create applications that allow users to sign in using either a Microsoft Account (Personal Account) or a Work or School Account (an Azure AD identity).</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While there are many similarities between Microsoft Accounts and Azure AD accounts, Microsoft Accounts are primarily for personal or consumer services. Some small business will also use consumer accounts and consumer services like email and OneDrive. Some similarities between the topologies include account and password management, support multi-factor authentication, and password less authentication. Unlike Microsoft Accounts, Azure AD accounts have additional security-related features that are available in enterprise scenarios.</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As an app developer, you can use Microsoft Account as a standards-based approach for adding single sign-on (SSO) to your app, allowing it to work with a user's pre-existing credentials. Microsoft Identity also provides APIs that can help you build personalized app experiences using the users personal Office 365 resources.</a:t>
            </a:r>
            <a:r>
              <a:rPr lang="en-US" sz="900" b="0" i="0" kern="1200" dirty="0">
                <a:solidFill>
                  <a:schemeClr val="tx1"/>
                </a:solidFill>
                <a:effectLst/>
                <a:latin typeface="Segoe UI Light" pitchFamily="34" charset="0"/>
                <a:ea typeface="+mn-ea"/>
                <a:cs typeface="+mn-cs"/>
              </a:rPr>
              <a:t>​</a:t>
            </a:r>
          </a:p>
          <a:p>
            <a:pPr rtl="0" fontAlgn="base"/>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5686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 refer to Azure Active Directory (Azure AD), Microsoft's cloud-based identity and access management service. Azure AD helps your employees sign in and access internal resources such as apps in your corporate network or intranet and cloud apps that are developed by your organization. In additional to internal resources, your employees can access external resources such as Microsoft Office 365 and many other software-as-a-service (SaaS) applications.</a:t>
            </a:r>
          </a:p>
          <a:p>
            <a:endParaRPr lang="en-US" dirty="0"/>
          </a:p>
          <a:p>
            <a:r>
              <a:rPr lang="en-US" dirty="0"/>
              <a:t>As previously stated, Azure AD provides organizations and developers two important capabilities when it comes to building custom applications. Employee user accounts and groups are securely stored within an Azure AD directory. Employees can use these identities to sign in to internal and external resources.</a:t>
            </a:r>
          </a:p>
          <a:p>
            <a:endParaRPr lang="en-US" dirty="0"/>
          </a:p>
          <a:p>
            <a:r>
              <a:rPr lang="en-US" dirty="0"/>
              <a:t>IT administrators can also register applications with Azure AD that can be used in conjunction with software applications to control access and permissions to protected resources.</a:t>
            </a:r>
          </a:p>
          <a:p>
            <a:endParaRPr lang="en-US" dirty="0"/>
          </a:p>
          <a:p>
            <a:r>
              <a:rPr lang="en-US" dirty="0"/>
              <a:t>As an app developer, you can use Azure AD as a standards-based approach for adding single sign-on (SSO) to your app, allowing it to work with a user's pre-existing credentials. Azure AD also provides APIs that can help you build personalized app experiences using existing organizational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4723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(Azure AD) business-to-business (B2B) collaboration lets you securely share your company's applications and services with guest users from any other organization, while maintaining control over your own corporate data. Work safely and securely with external partners, large, or small, even if they don't have Azure AD or an IT department. A simple invitation and redemption process lets partners use their own credentials to access your company's resources. Developers can use Azure AD business-to-business APIs to customize the invitation process or write applications like self-service sign-up portals.</a:t>
            </a:r>
          </a:p>
          <a:p>
            <a:endParaRPr lang="en-US" dirty="0"/>
          </a:p>
          <a:p>
            <a:r>
              <a:rPr lang="en-US" dirty="0"/>
              <a:t>With Azure AD B2B, the partner uses their own identity management solution, so there is no external administrative overhead for your organization. The partner uses their own identities and credentials; Azure AD isn't required. In addition, you don't need to manage external accounts or passwords, nor do you need to sync accounts or manage the lifecycle of accounts.</a:t>
            </a:r>
          </a:p>
          <a:p>
            <a:endParaRPr lang="en-US" dirty="0"/>
          </a:p>
          <a:p>
            <a:r>
              <a:rPr lang="en-US" dirty="0"/>
              <a:t>Let's look at how an external user will access your resources in a B2B scenario.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8056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an external user will access your resources in a B2B scenario.</a:t>
            </a:r>
          </a:p>
          <a:p>
            <a:endParaRPr lang="en-US" dirty="0"/>
          </a:p>
          <a:p>
            <a:r>
              <a:rPr lang="en-US" dirty="0"/>
              <a:t>In this scenario, you are in the Contoso organization and </a:t>
            </a:r>
            <a:r>
              <a:rPr lang="en-US" dirty="0" err="1"/>
              <a:t>Fabrikam</a:t>
            </a:r>
            <a:r>
              <a:rPr lang="en-US" dirty="0"/>
              <a:t> is a partner of yours. You have configured Azure AD B2B with </a:t>
            </a:r>
            <a:r>
              <a:rPr lang="en-US" dirty="0" err="1"/>
              <a:t>Fabrikam</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34121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user from </a:t>
            </a:r>
            <a:r>
              <a:rPr lang="en-US" dirty="0" err="1"/>
              <a:t>Fabrikam</a:t>
            </a:r>
            <a:r>
              <a:rPr lang="en-US" dirty="0"/>
              <a:t> needs to access content within the Contoso organization. Because the content is protected by Azure AD, the user will be redirected to Contoso to sign in for authentication and authorization to obtain an access token from Contoso that is required to access the content.</a:t>
            </a:r>
          </a:p>
          <a:p>
            <a:endParaRPr lang="en-US" dirty="0"/>
          </a:p>
          <a:p>
            <a:r>
              <a:rPr lang="en-US" dirty="0" err="1"/>
              <a:t>Consoto's</a:t>
            </a:r>
            <a:r>
              <a:rPr lang="en-US" dirty="0"/>
              <a:t> Azure AD recognizes the user is a guest from </a:t>
            </a:r>
            <a:r>
              <a:rPr lang="en-US" dirty="0" err="1"/>
              <a:t>Fabrikam</a:t>
            </a:r>
            <a:r>
              <a:rPr lang="en-US" dirty="0"/>
              <a:t> and that </a:t>
            </a:r>
            <a:r>
              <a:rPr lang="en-US" dirty="0" err="1"/>
              <a:t>Fabrikam</a:t>
            </a:r>
            <a:r>
              <a:rPr lang="en-US" dirty="0"/>
              <a:t> is configured for B2B with Contoso, so Azure AD redirects the user to </a:t>
            </a:r>
            <a:r>
              <a:rPr lang="en-US" dirty="0" err="1"/>
              <a:t>Fabrikam</a:t>
            </a:r>
            <a:r>
              <a:rPr lang="en-US" dirty="0"/>
              <a:t> for authentication. After the user signs in with </a:t>
            </a:r>
            <a:r>
              <a:rPr lang="en-US" dirty="0" err="1"/>
              <a:t>Fabrikam</a:t>
            </a:r>
            <a:r>
              <a:rPr lang="en-US" dirty="0"/>
              <a:t>, they're redirected back to Contoso's Azure AD that validates the </a:t>
            </a:r>
            <a:r>
              <a:rPr lang="en-US" dirty="0" err="1"/>
              <a:t>Fabrikam</a:t>
            </a:r>
            <a:r>
              <a:rPr lang="en-US" dirty="0"/>
              <a:t> generated token and creates a new token for the user to access the content. Because the new token was created by Contoso's Azure AD directory, it can be used to access the content because it only trusts the Contoso Azure AD directory.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2715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B2B provides IT administrators and developers multiple ways to grant guest users from another organization access to your corporate content. An administrator can create a new guest user in the Azure AD portal, similar to how you'd add a new user, they can be sent email invitation or added in bulk using PowerShell. Administrators can also delegate group owners and application owners manage their own guest user so they can add guests directly to any application they want to share.</a:t>
            </a:r>
          </a:p>
          <a:p>
            <a:endParaRPr lang="en-US" dirty="0"/>
          </a:p>
          <a:p>
            <a:r>
              <a:rPr lang="en-US" dirty="0"/>
              <a:t>Once a guest user has been added to your directory, you can use Azure AD's Conditional Access policies, such as multi-factor authentication, to further protect your content at the tenant level, application level or for specific guest users.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864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B2C (Azure AD B2C) is a customer identity access management (CIAM) solution capable of supporting millions of users and billions of authentications per day. It takes care of the scaling and safety of the authentication platform, monitoring, and automatically handling threats like denial-of-service, password spray, or brute force attacks. Azure AD B2C uses standards-based authentication protocols including OpenID Connect and OAuth 2.0.</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176227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image" Target="../media/image1.emf"/><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Microsoft Identity</a:t>
            </a:r>
            <a:br>
              <a:rPr lang="en-US" dirty="0"/>
            </a:br>
            <a:r>
              <a:rPr lang="en-US" dirty="0"/>
              <a:t>topology options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Azure Active Directory B2C</a:t>
            </a:r>
          </a:p>
        </p:txBody>
      </p:sp>
      <p:grpSp>
        <p:nvGrpSpPr>
          <p:cNvPr id="7" name="Group 6">
            <a:extLst>
              <a:ext uri="{FF2B5EF4-FFF2-40B4-BE49-F238E27FC236}">
                <a16:creationId xmlns:a16="http://schemas.microsoft.com/office/drawing/2014/main" id="{9032DBFE-CB5E-4839-B01B-5168D864B545}"/>
              </a:ext>
            </a:extLst>
          </p:cNvPr>
          <p:cNvGrpSpPr/>
          <p:nvPr/>
        </p:nvGrpSpPr>
        <p:grpSpPr>
          <a:xfrm>
            <a:off x="3912577" y="4949251"/>
            <a:ext cx="8181506" cy="1486210"/>
            <a:chOff x="4337681" y="3394990"/>
            <a:chExt cx="8182670" cy="1486420"/>
          </a:xfrm>
        </p:grpSpPr>
        <p:sp>
          <p:nvSpPr>
            <p:cNvPr id="60" name="Rectangle 59">
              <a:extLst>
                <a:ext uri="{FF2B5EF4-FFF2-40B4-BE49-F238E27FC236}">
                  <a16:creationId xmlns:a16="http://schemas.microsoft.com/office/drawing/2014/main" id="{F389771A-2E8C-4886-AE13-0A951384418B}"/>
                </a:ext>
              </a:extLst>
            </p:cNvPr>
            <p:cNvSpPr/>
            <p:nvPr/>
          </p:nvSpPr>
          <p:spPr>
            <a:xfrm>
              <a:off x="4737202" y="3394990"/>
              <a:ext cx="7783149"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Securely authenticate your customers using their preferred identity provider</a:t>
              </a:r>
            </a:p>
          </p:txBody>
        </p:sp>
        <p:sp>
          <p:nvSpPr>
            <p:cNvPr id="68" name="Rectangle 67">
              <a:extLst>
                <a:ext uri="{FF2B5EF4-FFF2-40B4-BE49-F238E27FC236}">
                  <a16:creationId xmlns:a16="http://schemas.microsoft.com/office/drawing/2014/main" id="{EC5366A6-409E-4858-87FF-4ACBF52CDA42}"/>
                </a:ext>
              </a:extLst>
            </p:cNvPr>
            <p:cNvSpPr/>
            <p:nvPr/>
          </p:nvSpPr>
          <p:spPr>
            <a:xfrm>
              <a:off x="4737202" y="3950961"/>
              <a:ext cx="6716902" cy="3535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Capture login, preference, and conversion data for customers</a:t>
              </a:r>
            </a:p>
          </p:txBody>
        </p:sp>
        <p:sp>
          <p:nvSpPr>
            <p:cNvPr id="69" name="Rectangle 68">
              <a:extLst>
                <a:ext uri="{FF2B5EF4-FFF2-40B4-BE49-F238E27FC236}">
                  <a16:creationId xmlns:a16="http://schemas.microsoft.com/office/drawing/2014/main" id="{F7F69A80-1749-4ED5-BA5E-A436C0068F7D}"/>
                </a:ext>
              </a:extLst>
            </p:cNvPr>
            <p:cNvSpPr/>
            <p:nvPr/>
          </p:nvSpPr>
          <p:spPr>
            <a:xfrm>
              <a:off x="4737203" y="4506932"/>
              <a:ext cx="6678237"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cs typeface="Segoe UI" pitchFamily="34" charset="0"/>
                </a:rPr>
                <a:t>Provide branded (white-label) registration and login experiences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337681" y="3415292"/>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337681" y="4515650"/>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337681" y="3965471"/>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grpSp>
      <p:grpSp>
        <p:nvGrpSpPr>
          <p:cNvPr id="311" name="Group 310">
            <a:extLst>
              <a:ext uri="{FF2B5EF4-FFF2-40B4-BE49-F238E27FC236}">
                <a16:creationId xmlns:a16="http://schemas.microsoft.com/office/drawing/2014/main" id="{DB686DBC-ABC0-4E21-98BC-BC6D356992A6}"/>
              </a:ext>
            </a:extLst>
          </p:cNvPr>
          <p:cNvGrpSpPr/>
          <p:nvPr/>
        </p:nvGrpSpPr>
        <p:grpSpPr>
          <a:xfrm>
            <a:off x="5223935" y="1957240"/>
            <a:ext cx="2779395" cy="1534019"/>
            <a:chOff x="4733428" y="2676962"/>
            <a:chExt cx="2725144" cy="1504077"/>
          </a:xfrm>
        </p:grpSpPr>
        <p:sp>
          <p:nvSpPr>
            <p:cNvPr id="312" name="Freeform: Shape 311">
              <a:extLst>
                <a:ext uri="{FF2B5EF4-FFF2-40B4-BE49-F238E27FC236}">
                  <a16:creationId xmlns:a16="http://schemas.microsoft.com/office/drawing/2014/main" id="{7621F8E1-A0B0-4586-9D8F-F3BE784EAFA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3" name="MS cloud text">
              <a:extLst>
                <a:ext uri="{FF2B5EF4-FFF2-40B4-BE49-F238E27FC236}">
                  <a16:creationId xmlns:a16="http://schemas.microsoft.com/office/drawing/2014/main" id="{CB85124E-1A3E-40EF-9438-E298A5388A91}"/>
                </a:ext>
              </a:extLst>
            </p:cNvPr>
            <p:cNvSpPr txBox="1">
              <a:spLocks/>
            </p:cNvSpPr>
            <p:nvPr/>
          </p:nvSpPr>
          <p:spPr>
            <a:xfrm>
              <a:off x="5019924" y="3233713"/>
              <a:ext cx="2391863" cy="407826"/>
            </a:xfrm>
            <a:prstGeom prst="rect">
              <a:avLst/>
            </a:prstGeom>
          </p:spPr>
          <p:txBody>
            <a:bodyPr vert="horz" wrap="square" lIns="149217" tIns="93260" rIns="149217" bIns="9326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2040" kern="0" spc="0">
                  <a:solidFill>
                    <a:srgbClr val="002050"/>
                  </a:solidFill>
                  <a:latin typeface="Segoe UI Semilight"/>
                  <a:cs typeface="Segoe UI Semilight" panose="020B0402040204020203" pitchFamily="34" charset="0"/>
                </a:rPr>
                <a:t>Microsoft Azure </a:t>
              </a:r>
              <a:br>
                <a:rPr lang="en-US" sz="2040" kern="0" spc="0">
                  <a:solidFill>
                    <a:srgbClr val="002050"/>
                  </a:solidFill>
                  <a:latin typeface="Segoe UI Semilight"/>
                  <a:cs typeface="Segoe UI Semilight" panose="020B0402040204020203" pitchFamily="34" charset="0"/>
                </a:rPr>
              </a:br>
              <a:r>
                <a:rPr lang="en-US" sz="2040" kern="0" spc="0">
                  <a:solidFill>
                    <a:srgbClr val="002050"/>
                  </a:solidFill>
                  <a:latin typeface="Segoe UI Semilight"/>
                  <a:cs typeface="Segoe UI Semilight" panose="020B0402040204020203" pitchFamily="34" charset="0"/>
                </a:rPr>
                <a:t>Active Directory</a:t>
              </a:r>
            </a:p>
          </p:txBody>
        </p:sp>
      </p:grpSp>
      <p:sp>
        <p:nvSpPr>
          <p:cNvPr id="370" name="Rectangle 369">
            <a:extLst>
              <a:ext uri="{FF2B5EF4-FFF2-40B4-BE49-F238E27FC236}">
                <a16:creationId xmlns:a16="http://schemas.microsoft.com/office/drawing/2014/main" id="{E6A55119-24D3-42A3-A35C-A6054A416DD3}"/>
              </a:ext>
            </a:extLst>
          </p:cNvPr>
          <p:cNvSpPr/>
          <p:nvPr/>
        </p:nvSpPr>
        <p:spPr bwMode="auto">
          <a:xfrm>
            <a:off x="2313656" y="1516692"/>
            <a:ext cx="457135"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nvGrpSpPr>
          <p:cNvPr id="22" name="Group 21">
            <a:extLst>
              <a:ext uri="{FF2B5EF4-FFF2-40B4-BE49-F238E27FC236}">
                <a16:creationId xmlns:a16="http://schemas.microsoft.com/office/drawing/2014/main" id="{48FA9664-8560-43C5-8F67-671AE18E2995}"/>
              </a:ext>
            </a:extLst>
          </p:cNvPr>
          <p:cNvGrpSpPr/>
          <p:nvPr/>
        </p:nvGrpSpPr>
        <p:grpSpPr>
          <a:xfrm>
            <a:off x="2313656" y="1516693"/>
            <a:ext cx="457135" cy="954992"/>
            <a:chOff x="2267632" y="1487089"/>
            <a:chExt cx="448212" cy="936352"/>
          </a:xfrm>
        </p:grpSpPr>
        <p:grpSp>
          <p:nvGrpSpPr>
            <p:cNvPr id="369" name="Group 368">
              <a:extLst>
                <a:ext uri="{FF2B5EF4-FFF2-40B4-BE49-F238E27FC236}">
                  <a16:creationId xmlns:a16="http://schemas.microsoft.com/office/drawing/2014/main" id="{0DF817A5-342E-4743-ACB2-101F17DE3020}"/>
                </a:ext>
              </a:extLst>
            </p:cNvPr>
            <p:cNvGrpSpPr/>
            <p:nvPr/>
          </p:nvGrpSpPr>
          <p:grpSpPr>
            <a:xfrm>
              <a:off x="2267632" y="1975229"/>
              <a:ext cx="448212" cy="448212"/>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71" name="Picture 370">
              <a:extLst>
                <a:ext uri="{FF2B5EF4-FFF2-40B4-BE49-F238E27FC236}">
                  <a16:creationId xmlns:a16="http://schemas.microsoft.com/office/drawing/2014/main" id="{8246199F-43E2-49BB-A7AA-161738A148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F3E3ED2C-6F6D-4957-9267-3ED60291AC20}"/>
              </a:ext>
            </a:extLst>
          </p:cNvPr>
          <p:cNvGrpSpPr/>
          <p:nvPr/>
        </p:nvGrpSpPr>
        <p:grpSpPr>
          <a:xfrm>
            <a:off x="1236653" y="1516693"/>
            <a:ext cx="462991" cy="954992"/>
            <a:chOff x="1211651" y="1487089"/>
            <a:chExt cx="453954" cy="936352"/>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A7CB9C9F-4E92-4CA0-A46C-B43334917464}"/>
              </a:ext>
            </a:extLst>
          </p:cNvPr>
          <p:cNvGrpSpPr/>
          <p:nvPr/>
        </p:nvGrpSpPr>
        <p:grpSpPr>
          <a:xfrm>
            <a:off x="1774442" y="1516693"/>
            <a:ext cx="467720" cy="954992"/>
            <a:chOff x="1738942" y="1487089"/>
            <a:chExt cx="458591" cy="936352"/>
          </a:xfrm>
          <a:solidFill>
            <a:srgbClr val="E6E6E6"/>
          </a:solidFill>
        </p:grpSpPr>
        <p:pic>
          <p:nvPicPr>
            <p:cNvPr id="368" name="Picture 367">
              <a:extLst>
                <a:ext uri="{FF2B5EF4-FFF2-40B4-BE49-F238E27FC236}">
                  <a16:creationId xmlns:a16="http://schemas.microsoft.com/office/drawing/2014/main" id="{834D6F60-EBB6-474B-9AA7-914EBAF5C5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19" name="Group 18">
            <a:extLst>
              <a:ext uri="{FF2B5EF4-FFF2-40B4-BE49-F238E27FC236}">
                <a16:creationId xmlns:a16="http://schemas.microsoft.com/office/drawing/2014/main" id="{8FEDA944-2DD7-42CA-85CC-B81749B1DA6F}"/>
              </a:ext>
            </a:extLst>
          </p:cNvPr>
          <p:cNvGrpSpPr/>
          <p:nvPr/>
        </p:nvGrpSpPr>
        <p:grpSpPr>
          <a:xfrm>
            <a:off x="622666" y="1516693"/>
            <a:ext cx="1048307" cy="1323953"/>
            <a:chOff x="609648" y="1487089"/>
            <a:chExt cx="1027845" cy="1298111"/>
          </a:xfrm>
        </p:grpSpPr>
        <p:pic>
          <p:nvPicPr>
            <p:cNvPr id="367" name="Picture 366" descr="A close up of a fish&#10;&#10;Description generated with high confidence">
              <a:extLst>
                <a:ext uri="{FF2B5EF4-FFF2-40B4-BE49-F238E27FC236}">
                  <a16:creationId xmlns:a16="http://schemas.microsoft.com/office/drawing/2014/main" id="{AFC0DBC4-C8AF-49CE-BE5B-1DF5230C4A8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696045" y="1975229"/>
              <a:ext cx="448212" cy="448212"/>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364" name="Rectangle 363">
              <a:extLst>
                <a:ext uri="{FF2B5EF4-FFF2-40B4-BE49-F238E27FC236}">
                  <a16:creationId xmlns:a16="http://schemas.microsoft.com/office/drawing/2014/main" id="{0CDFE931-01F3-4AE5-9073-BD338DBBE83C}"/>
                </a:ext>
              </a:extLst>
            </p:cNvPr>
            <p:cNvSpPr/>
            <p:nvPr/>
          </p:nvSpPr>
          <p:spPr>
            <a:xfrm>
              <a:off x="609648" y="2471396"/>
              <a:ext cx="1027845"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Social IDs</a:t>
              </a:r>
            </a:p>
          </p:txBody>
        </p:sp>
      </p:grpSp>
      <p:grpSp>
        <p:nvGrpSpPr>
          <p:cNvPr id="382" name="Group 381">
            <a:extLst>
              <a:ext uri="{FF2B5EF4-FFF2-40B4-BE49-F238E27FC236}">
                <a16:creationId xmlns:a16="http://schemas.microsoft.com/office/drawing/2014/main" id="{85F27B67-C449-45DF-9753-DA6FED5C92CC}"/>
              </a:ext>
            </a:extLst>
          </p:cNvPr>
          <p:cNvGrpSpPr/>
          <p:nvPr/>
        </p:nvGrpSpPr>
        <p:grpSpPr>
          <a:xfrm>
            <a:off x="710783" y="3044978"/>
            <a:ext cx="582550" cy="957240"/>
            <a:chOff x="638332" y="4687711"/>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4687711"/>
              <a:ext cx="582632" cy="957376"/>
              <a:chOff x="2397241" y="438034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4640420"/>
                <a:ext cx="230378" cy="277325"/>
                <a:chOff x="7132637" y="5315797"/>
                <a:chExt cx="413352" cy="497587"/>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0" y="5315797"/>
                  <a:ext cx="293104" cy="293350"/>
                </a:xfrm>
                <a:prstGeom prst="ellipse">
                  <a:avLst/>
                </a:pr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401" name="Picture 400">
              <a:extLst>
                <a:ext uri="{FF2B5EF4-FFF2-40B4-BE49-F238E27FC236}">
                  <a16:creationId xmlns:a16="http://schemas.microsoft.com/office/drawing/2014/main" id="{AB6C0FF8-27D0-459D-9141-9F280BFE2FBF}"/>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85704" y="3044977"/>
            <a:ext cx="582550" cy="957240"/>
            <a:chOff x="1313349" y="4687710"/>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4687710"/>
              <a:ext cx="582632" cy="957376"/>
              <a:chOff x="2397241" y="438034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4595906"/>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4640422"/>
                <a:ext cx="230378" cy="277320"/>
                <a:chOff x="7132637" y="5315801"/>
                <a:chExt cx="413352" cy="497578"/>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0" y="5315801"/>
                  <a:ext cx="293104" cy="293349"/>
                </a:xfrm>
                <a:prstGeom prst="ellipse">
                  <a:avLst/>
                </a:pr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D5FDC71-3312-45F6-A626-F98BE8618D16}"/>
              </a:ext>
            </a:extLst>
          </p:cNvPr>
          <p:cNvGrpSpPr/>
          <p:nvPr/>
        </p:nvGrpSpPr>
        <p:grpSpPr>
          <a:xfrm>
            <a:off x="2047469" y="3044977"/>
            <a:ext cx="2252738" cy="1026236"/>
            <a:chOff x="2006640" y="2985543"/>
            <a:chExt cx="2208767" cy="1006205"/>
          </a:xfrm>
        </p:grpSpPr>
        <p:sp>
          <p:nvSpPr>
            <p:cNvPr id="380" name="Rectangle 379">
              <a:extLst>
                <a:ext uri="{FF2B5EF4-FFF2-40B4-BE49-F238E27FC236}">
                  <a16:creationId xmlns:a16="http://schemas.microsoft.com/office/drawing/2014/main" id="{1F21591D-4A33-4482-8DE2-86EB94E0E9B5}"/>
                </a:ext>
              </a:extLst>
            </p:cNvPr>
            <p:cNvSpPr/>
            <p:nvPr/>
          </p:nvSpPr>
          <p:spPr>
            <a:xfrm>
              <a:off x="2609997" y="3456473"/>
              <a:ext cx="1605410" cy="535275"/>
            </a:xfrm>
            <a:prstGeom prst="rect">
              <a:avLst/>
            </a:prstGeom>
          </p:spPr>
          <p:txBody>
            <a:bodyPr wrap="squar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Business &amp;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Government IDs</a:t>
              </a:r>
            </a:p>
          </p:txBody>
        </p:sp>
        <p:grpSp>
          <p:nvGrpSpPr>
            <p:cNvPr id="384" name="Group 383">
              <a:extLst>
                <a:ext uri="{FF2B5EF4-FFF2-40B4-BE49-F238E27FC236}">
                  <a16:creationId xmlns:a16="http://schemas.microsoft.com/office/drawing/2014/main" id="{F100B119-F894-4F65-BF78-D42B7209065D}"/>
                </a:ext>
              </a:extLst>
            </p:cNvPr>
            <p:cNvGrpSpPr/>
            <p:nvPr/>
          </p:nvGrpSpPr>
          <p:grpSpPr>
            <a:xfrm>
              <a:off x="2006640" y="2985543"/>
              <a:ext cx="571179" cy="938556"/>
              <a:chOff x="1975208" y="4687710"/>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4687710"/>
                <a:ext cx="582632" cy="957376"/>
                <a:chOff x="2397241" y="4380339"/>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4640413"/>
                  <a:ext cx="230378" cy="277327"/>
                  <a:chOff x="7132637" y="5315790"/>
                  <a:chExt cx="413352" cy="497591"/>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0" y="5315790"/>
                    <a:ext cx="293104" cy="293349"/>
                  </a:xfrm>
                  <a:prstGeom prst="ellipse">
                    <a:avLst/>
                  </a:pr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386" name="Picture 385">
                <a:extLst>
                  <a:ext uri="{FF2B5EF4-FFF2-40B4-BE49-F238E27FC236}">
                    <a16:creationId xmlns:a16="http://schemas.microsoft.com/office/drawing/2014/main" id="{13DFBF32-4392-4D81-8DF5-7B6D30A8CDF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482185"/>
                <a:ext cx="466850" cy="98894"/>
              </a:xfrm>
              <a:prstGeom prst="rect">
                <a:avLst/>
              </a:prstGeom>
              <a:noFill/>
            </p:spPr>
            <p:txBody>
              <a:bodyPr wrap="square" lIns="0" tIns="0" rIns="0" bIns="0" rtlCol="0">
                <a:spAutoFit/>
              </a:bodyPr>
              <a:lstStyle/>
              <a:p>
                <a:pPr algn="ctr" defTabSz="932563">
                  <a:lnSpc>
                    <a:spcPct val="90000"/>
                  </a:lnSpc>
                  <a:spcAft>
                    <a:spcPts val="600"/>
                  </a:spcAft>
                </a:pPr>
                <a:r>
                  <a:rPr lang="en-US" sz="700">
                    <a:solidFill>
                      <a:srgbClr val="FFFFFF"/>
                    </a:solidFill>
                    <a:latin typeface="Georgia" panose="02040502050405020303" pitchFamily="18" charset="0"/>
                  </a:rPr>
                  <a:t>contoso</a:t>
                </a:r>
              </a:p>
            </p:txBody>
          </p:sp>
        </p:grpSp>
      </p:grpSp>
      <p:grpSp>
        <p:nvGrpSpPr>
          <p:cNvPr id="14" name="Group 13">
            <a:extLst>
              <a:ext uri="{FF2B5EF4-FFF2-40B4-BE49-F238E27FC236}">
                <a16:creationId xmlns:a16="http://schemas.microsoft.com/office/drawing/2014/main" id="{556D0AAD-C95F-4349-B1A8-3DC78891750A}"/>
              </a:ext>
            </a:extLst>
          </p:cNvPr>
          <p:cNvGrpSpPr/>
          <p:nvPr/>
        </p:nvGrpSpPr>
        <p:grpSpPr>
          <a:xfrm>
            <a:off x="2848343" y="2206120"/>
            <a:ext cx="1478908" cy="1099183"/>
            <a:chOff x="3110688" y="1759347"/>
            <a:chExt cx="1450041" cy="1077728"/>
          </a:xfrm>
        </p:grpSpPr>
        <p:sp>
          <p:nvSpPr>
            <p:cNvPr id="304" name="Rectangle 303">
              <a:extLst>
                <a:ext uri="{FF2B5EF4-FFF2-40B4-BE49-F238E27FC236}">
                  <a16:creationId xmlns:a16="http://schemas.microsoft.com/office/drawing/2014/main" id="{70D64B0E-8467-4E8B-95FD-346884FBAA4C}"/>
                </a:ext>
              </a:extLst>
            </p:cNvPr>
            <p:cNvSpPr/>
            <p:nvPr/>
          </p:nvSpPr>
          <p:spPr>
            <a:xfrm>
              <a:off x="3260996" y="1759347"/>
              <a:ext cx="1149424" cy="535275"/>
            </a:xfrm>
            <a:prstGeom prst="rect">
              <a:avLst/>
            </a:prstGeom>
          </p:spPr>
          <p:txBody>
            <a:bodyPr wrap="square">
              <a:spAutoFit/>
            </a:bodyPr>
            <a:lstStyle/>
            <a:p>
              <a:pPr algn="ctr" defTabSz="932293" fontAlgn="base">
                <a:lnSpc>
                  <a:spcPct val="90000"/>
                </a:lnSpc>
                <a:spcBef>
                  <a:spcPts val="600"/>
                </a:spcBef>
                <a:spcAft>
                  <a:spcPct val="0"/>
                </a:spcAft>
              </a:pPr>
              <a:r>
                <a:rPr lang="en-US" sz="1599">
                  <a:solidFill>
                    <a:srgbClr val="353535"/>
                  </a:solidFill>
                  <a:latin typeface="Segoe UI Semilight"/>
                  <a:cs typeface="Segoe UI" pitchFamily="34" charset="0"/>
                </a:rPr>
                <a:t>Any SAML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provider</a:t>
              </a:r>
            </a:p>
          </p:txBody>
        </p:sp>
        <p:pic>
          <p:nvPicPr>
            <p:cNvPr id="324" name="Picture 323">
              <a:extLst>
                <a:ext uri="{FF2B5EF4-FFF2-40B4-BE49-F238E27FC236}">
                  <a16:creationId xmlns:a16="http://schemas.microsoft.com/office/drawing/2014/main" id="{AEE72C23-1B20-4E8A-91B2-5A429E3EBF2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110688" y="2218268"/>
              <a:ext cx="1450041" cy="618807"/>
            </a:xfrm>
            <a:prstGeom prst="rect">
              <a:avLst/>
            </a:prstGeom>
          </p:spPr>
        </p:pic>
      </p:grpSp>
      <p:sp>
        <p:nvSpPr>
          <p:cNvPr id="325" name="Rectangle: Rounded Corners 324">
            <a:extLst>
              <a:ext uri="{FF2B5EF4-FFF2-40B4-BE49-F238E27FC236}">
                <a16:creationId xmlns:a16="http://schemas.microsoft.com/office/drawing/2014/main" id="{5D8C814F-72A1-4D39-84EF-ACEA9B7700E1}"/>
              </a:ext>
            </a:extLst>
          </p:cNvPr>
          <p:cNvSpPr/>
          <p:nvPr/>
        </p:nvSpPr>
        <p:spPr bwMode="auto">
          <a:xfrm>
            <a:off x="467184" y="1233512"/>
            <a:ext cx="4075575"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8" name="Rectangle 7">
            <a:extLst>
              <a:ext uri="{FF2B5EF4-FFF2-40B4-BE49-F238E27FC236}">
                <a16:creationId xmlns:a16="http://schemas.microsoft.com/office/drawing/2014/main" id="{33BEB387-2B12-4E61-B056-FF7A86DC6759}"/>
              </a:ext>
            </a:extLst>
          </p:cNvPr>
          <p:cNvSpPr/>
          <p:nvPr/>
        </p:nvSpPr>
        <p:spPr bwMode="auto">
          <a:xfrm>
            <a:off x="1599884" y="4130295"/>
            <a:ext cx="1810172"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6" name="TextBox 325">
            <a:extLst>
              <a:ext uri="{FF2B5EF4-FFF2-40B4-BE49-F238E27FC236}">
                <a16:creationId xmlns:a16="http://schemas.microsoft.com/office/drawing/2014/main" id="{0C700C97-0918-4E8A-BF85-6FB503EF9F40}"/>
              </a:ext>
            </a:extLst>
          </p:cNvPr>
          <p:cNvSpPr txBox="1"/>
          <p:nvPr/>
        </p:nvSpPr>
        <p:spPr>
          <a:xfrm>
            <a:off x="879791" y="4093755"/>
            <a:ext cx="325035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Customers</a:t>
            </a:r>
          </a:p>
        </p:txBody>
      </p:sp>
      <p:sp>
        <p:nvSpPr>
          <p:cNvPr id="327" name="Rectangle: Rounded Corners 326">
            <a:extLst>
              <a:ext uri="{FF2B5EF4-FFF2-40B4-BE49-F238E27FC236}">
                <a16:creationId xmlns:a16="http://schemas.microsoft.com/office/drawing/2014/main" id="{CE94AC3A-7148-4759-B816-EC56D6809720}"/>
              </a:ext>
            </a:extLst>
          </p:cNvPr>
          <p:cNvSpPr/>
          <p:nvPr/>
        </p:nvSpPr>
        <p:spPr bwMode="auto">
          <a:xfrm>
            <a:off x="8269077" y="1249572"/>
            <a:ext cx="3693299"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328" name="Rectangle 327">
            <a:extLst>
              <a:ext uri="{FF2B5EF4-FFF2-40B4-BE49-F238E27FC236}">
                <a16:creationId xmlns:a16="http://schemas.microsoft.com/office/drawing/2014/main" id="{053DF340-E3A9-4375-B6D1-9CDF41B32111}"/>
              </a:ext>
            </a:extLst>
          </p:cNvPr>
          <p:cNvSpPr/>
          <p:nvPr/>
        </p:nvSpPr>
        <p:spPr bwMode="auto">
          <a:xfrm>
            <a:off x="9409560" y="4146356"/>
            <a:ext cx="1412333"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9" name="TextBox 328">
            <a:extLst>
              <a:ext uri="{FF2B5EF4-FFF2-40B4-BE49-F238E27FC236}">
                <a16:creationId xmlns:a16="http://schemas.microsoft.com/office/drawing/2014/main" id="{D953538A-48BC-4B51-AAC2-37C183AB2681}"/>
              </a:ext>
            </a:extLst>
          </p:cNvPr>
          <p:cNvSpPr txBox="1"/>
          <p:nvPr/>
        </p:nvSpPr>
        <p:spPr>
          <a:xfrm>
            <a:off x="8269077" y="4109815"/>
            <a:ext cx="369329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Business</a:t>
            </a:r>
          </a:p>
        </p:txBody>
      </p:sp>
      <p:sp>
        <p:nvSpPr>
          <p:cNvPr id="331" name="Freeform: Shape 330">
            <a:extLst>
              <a:ext uri="{FF2B5EF4-FFF2-40B4-BE49-F238E27FC236}">
                <a16:creationId xmlns:a16="http://schemas.microsoft.com/office/drawing/2014/main" id="{BF7616C2-0922-4259-AB6B-9491D93226DE}"/>
              </a:ext>
            </a:extLst>
          </p:cNvPr>
          <p:cNvSpPr/>
          <p:nvPr/>
        </p:nvSpPr>
        <p:spPr bwMode="auto">
          <a:xfrm rot="13500000">
            <a:off x="9425855" y="2107366"/>
            <a:ext cx="1286641" cy="1155170"/>
          </a:xfrm>
          <a:custGeom>
            <a:avLst/>
            <a:gdLst>
              <a:gd name="connsiteX0" fmla="*/ 1261527 w 1261527"/>
              <a:gd name="connsiteY0" fmla="*/ 1132622 h 1132622"/>
              <a:gd name="connsiteX1" fmla="*/ 629758 w 1261527"/>
              <a:gd name="connsiteY1" fmla="*/ 500853 h 1132622"/>
              <a:gd name="connsiteX2" fmla="*/ 0 w 1261527"/>
              <a:gd name="connsiteY2" fmla="*/ 1130610 h 1132622"/>
              <a:gd name="connsiteX3" fmla="*/ 282653 w 1261527"/>
              <a:gd name="connsiteY3" fmla="*/ 0 h 1132622"/>
              <a:gd name="connsiteX4" fmla="*/ 978372 w 1261527"/>
              <a:gd name="connsiteY4" fmla="*/ 0 h 113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527" h="1132622">
                <a:moveTo>
                  <a:pt x="1261527" y="1132622"/>
                </a:moveTo>
                <a:lnTo>
                  <a:pt x="629758" y="500853"/>
                </a:lnTo>
                <a:lnTo>
                  <a:pt x="0" y="1130610"/>
                </a:lnTo>
                <a:lnTo>
                  <a:pt x="282653" y="0"/>
                </a:lnTo>
                <a:lnTo>
                  <a:pt x="978372"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grpSp>
        <p:nvGrpSpPr>
          <p:cNvPr id="23" name="Group 22">
            <a:extLst>
              <a:ext uri="{FF2B5EF4-FFF2-40B4-BE49-F238E27FC236}">
                <a16:creationId xmlns:a16="http://schemas.microsoft.com/office/drawing/2014/main" id="{F8C122CF-304A-42C6-9150-A393D6049E4A}"/>
              </a:ext>
            </a:extLst>
          </p:cNvPr>
          <p:cNvGrpSpPr/>
          <p:nvPr/>
        </p:nvGrpSpPr>
        <p:grpSpPr>
          <a:xfrm>
            <a:off x="8656658" y="2644352"/>
            <a:ext cx="1494537" cy="1160592"/>
            <a:chOff x="8486826" y="2592737"/>
            <a:chExt cx="1465365" cy="1137939"/>
          </a:xfrm>
        </p:grpSpPr>
        <p:sp>
          <p:nvSpPr>
            <p:cNvPr id="4" name="Rectangle 3">
              <a:extLst>
                <a:ext uri="{FF2B5EF4-FFF2-40B4-BE49-F238E27FC236}">
                  <a16:creationId xmlns:a16="http://schemas.microsoft.com/office/drawing/2014/main" id="{BC466327-2FFC-4797-A004-2DD77222C2E6}"/>
                </a:ext>
              </a:extLst>
            </p:cNvPr>
            <p:cNvSpPr/>
            <p:nvPr/>
          </p:nvSpPr>
          <p:spPr>
            <a:xfrm>
              <a:off x="8486826" y="3416872"/>
              <a:ext cx="631904"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Apps</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525064" y="2592737"/>
              <a:ext cx="1427127" cy="770602"/>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grpSp>
        </p:grpSp>
      </p:grpSp>
      <p:grpSp>
        <p:nvGrpSpPr>
          <p:cNvPr id="24" name="Group 23">
            <a:extLst>
              <a:ext uri="{FF2B5EF4-FFF2-40B4-BE49-F238E27FC236}">
                <a16:creationId xmlns:a16="http://schemas.microsoft.com/office/drawing/2014/main" id="{3A4ADCA0-7419-49B6-8259-19F898CD1D5A}"/>
              </a:ext>
            </a:extLst>
          </p:cNvPr>
          <p:cNvGrpSpPr/>
          <p:nvPr/>
        </p:nvGrpSpPr>
        <p:grpSpPr>
          <a:xfrm>
            <a:off x="10022693" y="1804983"/>
            <a:ext cx="1568165" cy="1282956"/>
            <a:chOff x="9826198" y="1769752"/>
            <a:chExt cx="1537556" cy="1257914"/>
          </a:xfrm>
        </p:grpSpPr>
        <p:sp>
          <p:nvSpPr>
            <p:cNvPr id="72" name="Rectangle 71">
              <a:extLst>
                <a:ext uri="{FF2B5EF4-FFF2-40B4-BE49-F238E27FC236}">
                  <a16:creationId xmlns:a16="http://schemas.microsoft.com/office/drawing/2014/main" id="{B0809988-0438-45A2-A453-2F45EDDB8967}"/>
                </a:ext>
              </a:extLst>
            </p:cNvPr>
            <p:cNvSpPr/>
            <p:nvPr/>
          </p:nvSpPr>
          <p:spPr>
            <a:xfrm>
              <a:off x="10402657" y="2713862"/>
              <a:ext cx="961097"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Analytics</a:t>
              </a:r>
            </a:p>
          </p:txBody>
        </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826198" y="1769752"/>
              <a:ext cx="1412448" cy="90979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2466A6D4-4B4A-4F41-BEC3-74B23D7F5CAC}"/>
              </a:ext>
            </a:extLst>
          </p:cNvPr>
          <p:cNvGrpSpPr/>
          <p:nvPr/>
        </p:nvGrpSpPr>
        <p:grpSpPr>
          <a:xfrm>
            <a:off x="4544238" y="2916966"/>
            <a:ext cx="4146448" cy="261190"/>
            <a:chOff x="4454676" y="2860031"/>
            <a:chExt cx="4065514" cy="256092"/>
          </a:xfrm>
        </p:grpSpPr>
        <p:grpSp>
          <p:nvGrpSpPr>
            <p:cNvPr id="335" name="Group 334">
              <a:extLst>
                <a:ext uri="{FF2B5EF4-FFF2-40B4-BE49-F238E27FC236}">
                  <a16:creationId xmlns:a16="http://schemas.microsoft.com/office/drawing/2014/main" id="{3BE421A9-8595-4B26-97BF-8D964346645A}"/>
                </a:ext>
              </a:extLst>
            </p:cNvPr>
            <p:cNvGrpSpPr/>
            <p:nvPr/>
          </p:nvGrpSpPr>
          <p:grpSpPr>
            <a:xfrm>
              <a:off x="4454676" y="2860031"/>
              <a:ext cx="668475" cy="256092"/>
              <a:chOff x="7147278" y="3439948"/>
              <a:chExt cx="299213" cy="114628"/>
            </a:xfrm>
          </p:grpSpPr>
          <p:sp>
            <p:nvSpPr>
              <p:cNvPr id="336" name="Rectangle 3">
                <a:extLst>
                  <a:ext uri="{FF2B5EF4-FFF2-40B4-BE49-F238E27FC236}">
                    <a16:creationId xmlns:a16="http://schemas.microsoft.com/office/drawing/2014/main" id="{98258D57-3654-4958-8795-29E7A68A104F}"/>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37" name="Straight Connector 336">
                <a:extLst>
                  <a:ext uri="{FF2B5EF4-FFF2-40B4-BE49-F238E27FC236}">
                    <a16:creationId xmlns:a16="http://schemas.microsoft.com/office/drawing/2014/main" id="{F6A9A3F3-52E9-4CFB-B8D6-A7609604901D}"/>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8" name="Group 337">
              <a:extLst>
                <a:ext uri="{FF2B5EF4-FFF2-40B4-BE49-F238E27FC236}">
                  <a16:creationId xmlns:a16="http://schemas.microsoft.com/office/drawing/2014/main" id="{4DC89510-3476-4FB8-9107-BB8798719AD8}"/>
                </a:ext>
              </a:extLst>
            </p:cNvPr>
            <p:cNvGrpSpPr/>
            <p:nvPr/>
          </p:nvGrpSpPr>
          <p:grpSpPr>
            <a:xfrm>
              <a:off x="7851715" y="2860031"/>
              <a:ext cx="668475" cy="256092"/>
              <a:chOff x="7147279" y="3439948"/>
              <a:chExt cx="299213" cy="114628"/>
            </a:xfrm>
          </p:grpSpPr>
          <p:sp>
            <p:nvSpPr>
              <p:cNvPr id="339" name="Rectangle 3">
                <a:extLst>
                  <a:ext uri="{FF2B5EF4-FFF2-40B4-BE49-F238E27FC236}">
                    <a16:creationId xmlns:a16="http://schemas.microsoft.com/office/drawing/2014/main" id="{B88F65BB-6259-4563-83A6-69FCE9AE02D5}"/>
                  </a:ext>
                </a:extLst>
              </p:cNvPr>
              <p:cNvSpPr/>
              <p:nvPr/>
            </p:nvSpPr>
            <p:spPr bwMode="auto">
              <a:xfrm rot="2700000">
                <a:off x="7308120"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40" name="Straight Connector 339">
                <a:extLst>
                  <a:ext uri="{FF2B5EF4-FFF2-40B4-BE49-F238E27FC236}">
                    <a16:creationId xmlns:a16="http://schemas.microsoft.com/office/drawing/2014/main" id="{DAB9AB2B-D2BF-4BCE-AD74-6E81EB4454B9}"/>
                  </a:ext>
                </a:extLst>
              </p:cNvPr>
              <p:cNvCxnSpPr>
                <a:cxnSpLocks/>
              </p:cNvCxnSpPr>
              <p:nvPr/>
            </p:nvCxnSpPr>
            <p:spPr>
              <a:xfrm flipH="1">
                <a:off x="7147279"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05" name="globe_2">
            <a:extLst>
              <a:ext uri="{FF2B5EF4-FFF2-40B4-BE49-F238E27FC236}">
                <a16:creationId xmlns:a16="http://schemas.microsoft.com/office/drawing/2014/main" id="{0CF2499D-AAB1-47FB-978B-1899C70CDB00}"/>
              </a:ext>
            </a:extLst>
          </p:cNvPr>
          <p:cNvSpPr>
            <a:spLocks noChangeAspect="1" noEditPoints="1"/>
          </p:cNvSpPr>
          <p:nvPr/>
        </p:nvSpPr>
        <p:spPr bwMode="auto">
          <a:xfrm>
            <a:off x="1278376" y="4927870"/>
            <a:ext cx="2358647" cy="235864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POI_ECAF">
            <a:extLst>
              <a:ext uri="{FF2B5EF4-FFF2-40B4-BE49-F238E27FC236}">
                <a16:creationId xmlns:a16="http://schemas.microsoft.com/office/drawing/2014/main" id="{A7B82682-4823-455F-84A3-AF6A74459E48}"/>
              </a:ext>
            </a:extLst>
          </p:cNvPr>
          <p:cNvSpPr>
            <a:spLocks noChangeAspect="1" noEditPoints="1"/>
          </p:cNvSpPr>
          <p:nvPr/>
        </p:nvSpPr>
        <p:spPr bwMode="auto">
          <a:xfrm>
            <a:off x="2353289" y="459724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4CA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07" name="POI_ECAF">
            <a:extLst>
              <a:ext uri="{FF2B5EF4-FFF2-40B4-BE49-F238E27FC236}">
                <a16:creationId xmlns:a16="http://schemas.microsoft.com/office/drawing/2014/main" id="{513E44DE-5CC8-4748-B5A5-0671E50F98EF}"/>
              </a:ext>
            </a:extLst>
          </p:cNvPr>
          <p:cNvSpPr>
            <a:spLocks noChangeAspect="1" noEditPoints="1"/>
          </p:cNvSpPr>
          <p:nvPr/>
        </p:nvSpPr>
        <p:spPr bwMode="auto">
          <a:xfrm>
            <a:off x="1611756" y="5344890"/>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59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5" name="POI_ECAF">
            <a:extLst>
              <a:ext uri="{FF2B5EF4-FFF2-40B4-BE49-F238E27FC236}">
                <a16:creationId xmlns:a16="http://schemas.microsoft.com/office/drawing/2014/main" id="{54FF2129-65A2-4EC2-A686-8B9D583DCC14}"/>
              </a:ext>
            </a:extLst>
          </p:cNvPr>
          <p:cNvSpPr>
            <a:spLocks noChangeAspect="1" noEditPoints="1"/>
          </p:cNvSpPr>
          <p:nvPr/>
        </p:nvSpPr>
        <p:spPr bwMode="auto">
          <a:xfrm>
            <a:off x="2767264" y="609672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ACB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6" name="POI_ECAF">
            <a:extLst>
              <a:ext uri="{FF2B5EF4-FFF2-40B4-BE49-F238E27FC236}">
                <a16:creationId xmlns:a16="http://schemas.microsoft.com/office/drawing/2014/main" id="{24CE6B5D-5160-4D35-A229-7A550E34FAB0}"/>
              </a:ext>
            </a:extLst>
          </p:cNvPr>
          <p:cNvSpPr>
            <a:spLocks noChangeAspect="1" noEditPoints="1"/>
          </p:cNvSpPr>
          <p:nvPr/>
        </p:nvSpPr>
        <p:spPr bwMode="auto">
          <a:xfrm>
            <a:off x="3106965" y="6111132"/>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7" name="POI_ECAF">
            <a:extLst>
              <a:ext uri="{FF2B5EF4-FFF2-40B4-BE49-F238E27FC236}">
                <a16:creationId xmlns:a16="http://schemas.microsoft.com/office/drawing/2014/main" id="{E980D662-DEF1-4518-B7BA-C41DA63003AC}"/>
              </a:ext>
            </a:extLst>
          </p:cNvPr>
          <p:cNvSpPr>
            <a:spLocks noChangeAspect="1" noEditPoints="1"/>
          </p:cNvSpPr>
          <p:nvPr/>
        </p:nvSpPr>
        <p:spPr bwMode="auto">
          <a:xfrm>
            <a:off x="1488279" y="5980361"/>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29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8" name="POI_ECAF">
            <a:extLst>
              <a:ext uri="{FF2B5EF4-FFF2-40B4-BE49-F238E27FC236}">
                <a16:creationId xmlns:a16="http://schemas.microsoft.com/office/drawing/2014/main" id="{49587C61-C03D-468D-A688-D9654C55FED9}"/>
              </a:ext>
            </a:extLst>
          </p:cNvPr>
          <p:cNvSpPr>
            <a:spLocks noChangeAspect="1" noEditPoints="1"/>
          </p:cNvSpPr>
          <p:nvPr/>
        </p:nvSpPr>
        <p:spPr bwMode="auto">
          <a:xfrm>
            <a:off x="2515704" y="5844603"/>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00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9" name="POI_ECAF">
            <a:extLst>
              <a:ext uri="{FF2B5EF4-FFF2-40B4-BE49-F238E27FC236}">
                <a16:creationId xmlns:a16="http://schemas.microsoft.com/office/drawing/2014/main" id="{F8B0A81B-1FF3-4084-A4A7-12FD2243E059}"/>
              </a:ext>
            </a:extLst>
          </p:cNvPr>
          <p:cNvSpPr>
            <a:spLocks noChangeAspect="1" noEditPoints="1"/>
          </p:cNvSpPr>
          <p:nvPr/>
        </p:nvSpPr>
        <p:spPr bwMode="auto">
          <a:xfrm>
            <a:off x="2190730" y="5246949"/>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265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20" name="POI_ECAF">
            <a:extLst>
              <a:ext uri="{FF2B5EF4-FFF2-40B4-BE49-F238E27FC236}">
                <a16:creationId xmlns:a16="http://schemas.microsoft.com/office/drawing/2014/main" id="{5998977A-6027-4C02-9EC8-2DED706E71BF}"/>
              </a:ext>
            </a:extLst>
          </p:cNvPr>
          <p:cNvSpPr>
            <a:spLocks noChangeAspect="1" noEditPoints="1"/>
          </p:cNvSpPr>
          <p:nvPr/>
        </p:nvSpPr>
        <p:spPr bwMode="auto">
          <a:xfrm>
            <a:off x="3106965" y="4857835"/>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04521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500" fill="hold"/>
                                        <p:tgtEl>
                                          <p:spTgt spid="305"/>
                                        </p:tgtEl>
                                        <p:attrNameLst>
                                          <p:attrName>ppt_x</p:attrName>
                                        </p:attrNameLst>
                                      </p:cBhvr>
                                      <p:tavLst>
                                        <p:tav tm="0">
                                          <p:val>
                                            <p:strVal val="#ppt_x"/>
                                          </p:val>
                                        </p:tav>
                                        <p:tav tm="100000">
                                          <p:val>
                                            <p:strVal val="#ppt_x"/>
                                          </p:val>
                                        </p:tav>
                                      </p:tavLst>
                                    </p:anim>
                                    <p:anim calcmode="lin" valueType="num">
                                      <p:cBhvr additive="base">
                                        <p:cTn id="8" dur="500" fill="hold"/>
                                        <p:tgtEl>
                                          <p:spTgt spid="305"/>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325"/>
                                        </p:tgtEl>
                                        <p:attrNameLst>
                                          <p:attrName>style.visibility</p:attrName>
                                        </p:attrNameLst>
                                      </p:cBhvr>
                                      <p:to>
                                        <p:strVal val="visible"/>
                                      </p:to>
                                    </p:set>
                                    <p:animEffect transition="in" filter="wheel(1)">
                                      <p:cBhvr>
                                        <p:cTn id="11" dur="750"/>
                                        <p:tgtEl>
                                          <p:spTgt spid="325"/>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326"/>
                                        </p:tgtEl>
                                        <p:attrNameLst>
                                          <p:attrName>style.visibility</p:attrName>
                                        </p:attrNameLst>
                                      </p:cBhvr>
                                      <p:to>
                                        <p:strVal val="visible"/>
                                      </p:to>
                                    </p:set>
                                    <p:animEffect transition="in" filter="fade">
                                      <p:cBhvr>
                                        <p:cTn id="14" dur="400"/>
                                        <p:tgtEl>
                                          <p:spTgt spid="326"/>
                                        </p:tgtEl>
                                      </p:cBhvr>
                                    </p:animEffect>
                                  </p:childTnLst>
                                </p:cTn>
                              </p:par>
                              <p:par>
                                <p:cTn id="15" presetID="42" presetClass="path" presetSubtype="0" decel="100000" fill="hold" grpId="1" nodeType="withEffect">
                                  <p:stCondLst>
                                    <p:cond delay="100"/>
                                  </p:stCondLst>
                                  <p:childTnLst>
                                    <p:animMotion origin="layout" path="M -2.08333E-6 -3.7037E-7 L -2.08333E-6 0.0963 " pathEditMode="relative" rAng="0" ptsTypes="AA">
                                      <p:cBhvr>
                                        <p:cTn id="16" dur="700" spd="-100000" fill="hold"/>
                                        <p:tgtEl>
                                          <p:spTgt spid="326"/>
                                        </p:tgtEl>
                                        <p:attrNameLst>
                                          <p:attrName>ppt_x</p:attrName>
                                          <p:attrName>ppt_y</p:attrName>
                                        </p:attrNameLst>
                                      </p:cBhvr>
                                      <p:rCtr x="0" y="4815"/>
                                    </p:animMotion>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317"/>
                                        </p:tgtEl>
                                        <p:attrNameLst>
                                          <p:attrName>style.visibility</p:attrName>
                                        </p:attrNameLst>
                                      </p:cBhvr>
                                      <p:to>
                                        <p:strVal val="visible"/>
                                      </p:to>
                                    </p:set>
                                    <p:animEffect transition="in" filter="fade">
                                      <p:cBhvr>
                                        <p:cTn id="20" dur="220"/>
                                        <p:tgtEl>
                                          <p:spTgt spid="31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20"/>
                                        <p:tgtEl>
                                          <p:spTgt spid="19"/>
                                        </p:tgtEl>
                                      </p:cBhvr>
                                    </p:animEffect>
                                  </p:childTnLst>
                                </p:cTn>
                              </p:par>
                              <p:par>
                                <p:cTn id="24" presetID="10" presetClass="entr" presetSubtype="0" fill="hold" grpId="0" nodeType="withEffect">
                                  <p:stCondLst>
                                    <p:cond delay="22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220"/>
                                        <p:tgtEl>
                                          <p:spTgt spid="307"/>
                                        </p:tgtEl>
                                      </p:cBhvr>
                                    </p:animEffect>
                                  </p:childTnLst>
                                </p:cTn>
                              </p:par>
                              <p:par>
                                <p:cTn id="27" presetID="10" presetClass="entr" presetSubtype="0" fill="hold" nodeType="withEffect">
                                  <p:stCondLst>
                                    <p:cond delay="22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20"/>
                                        <p:tgtEl>
                                          <p:spTgt spid="20"/>
                                        </p:tgtEl>
                                      </p:cBhvr>
                                    </p:animEffect>
                                  </p:childTnLst>
                                </p:cTn>
                              </p:par>
                              <p:par>
                                <p:cTn id="30" presetID="10" presetClass="entr" presetSubtype="0" fill="hold" grpId="0" nodeType="withEffect">
                                  <p:stCondLst>
                                    <p:cond delay="440"/>
                                  </p:stCondLst>
                                  <p:childTnLst>
                                    <p:set>
                                      <p:cBhvr>
                                        <p:cTn id="31" dur="1" fill="hold">
                                          <p:stCondLst>
                                            <p:cond delay="0"/>
                                          </p:stCondLst>
                                        </p:cTn>
                                        <p:tgtEl>
                                          <p:spTgt spid="319"/>
                                        </p:tgtEl>
                                        <p:attrNameLst>
                                          <p:attrName>style.visibility</p:attrName>
                                        </p:attrNameLst>
                                      </p:cBhvr>
                                      <p:to>
                                        <p:strVal val="visible"/>
                                      </p:to>
                                    </p:set>
                                    <p:animEffect transition="in" filter="fade">
                                      <p:cBhvr>
                                        <p:cTn id="32" dur="220"/>
                                        <p:tgtEl>
                                          <p:spTgt spid="319"/>
                                        </p:tgtEl>
                                      </p:cBhvr>
                                    </p:animEffect>
                                  </p:childTnLst>
                                </p:cTn>
                              </p:par>
                              <p:par>
                                <p:cTn id="33" presetID="10" presetClass="entr" presetSubtype="0" fill="hold" nodeType="withEffect">
                                  <p:stCondLst>
                                    <p:cond delay="44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20"/>
                                        <p:tgtEl>
                                          <p:spTgt spid="21"/>
                                        </p:tgtEl>
                                      </p:cBhvr>
                                    </p:animEffect>
                                  </p:childTnLst>
                                </p:cTn>
                              </p:par>
                              <p:par>
                                <p:cTn id="36" presetID="10" presetClass="entr" presetSubtype="0" fill="hold" grpId="0" nodeType="withEffect">
                                  <p:stCondLst>
                                    <p:cond delay="660"/>
                                  </p:stCondLst>
                                  <p:childTnLst>
                                    <p:set>
                                      <p:cBhvr>
                                        <p:cTn id="37" dur="1" fill="hold">
                                          <p:stCondLst>
                                            <p:cond delay="0"/>
                                          </p:stCondLst>
                                        </p:cTn>
                                        <p:tgtEl>
                                          <p:spTgt spid="306"/>
                                        </p:tgtEl>
                                        <p:attrNameLst>
                                          <p:attrName>style.visibility</p:attrName>
                                        </p:attrNameLst>
                                      </p:cBhvr>
                                      <p:to>
                                        <p:strVal val="visible"/>
                                      </p:to>
                                    </p:set>
                                    <p:animEffect transition="in" filter="fade">
                                      <p:cBhvr>
                                        <p:cTn id="38" dur="220"/>
                                        <p:tgtEl>
                                          <p:spTgt spid="306"/>
                                        </p:tgtEl>
                                      </p:cBhvr>
                                    </p:animEffect>
                                  </p:childTnLst>
                                </p:cTn>
                              </p:par>
                              <p:par>
                                <p:cTn id="39" presetID="10" presetClass="entr" presetSubtype="0" fill="hold" nodeType="withEffect">
                                  <p:stCondLst>
                                    <p:cond delay="66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20"/>
                                        <p:tgtEl>
                                          <p:spTgt spid="22"/>
                                        </p:tgtEl>
                                      </p:cBhvr>
                                    </p:animEffect>
                                  </p:childTnLst>
                                </p:cTn>
                              </p:par>
                              <p:par>
                                <p:cTn id="42" presetID="10" presetClass="entr" presetSubtype="0" fill="hold" grpId="0" nodeType="withEffect">
                                  <p:stCondLst>
                                    <p:cond delay="660"/>
                                  </p:stCondLst>
                                  <p:childTnLst>
                                    <p:set>
                                      <p:cBhvr>
                                        <p:cTn id="43" dur="1" fill="hold">
                                          <p:stCondLst>
                                            <p:cond delay="0"/>
                                          </p:stCondLst>
                                        </p:cTn>
                                        <p:tgtEl>
                                          <p:spTgt spid="370"/>
                                        </p:tgtEl>
                                        <p:attrNameLst>
                                          <p:attrName>style.visibility</p:attrName>
                                        </p:attrNameLst>
                                      </p:cBhvr>
                                      <p:to>
                                        <p:strVal val="visible"/>
                                      </p:to>
                                    </p:set>
                                    <p:animEffect transition="in" filter="fade">
                                      <p:cBhvr>
                                        <p:cTn id="44" dur="220"/>
                                        <p:tgtEl>
                                          <p:spTgt spid="370"/>
                                        </p:tgtEl>
                                      </p:cBhvr>
                                    </p:animEffect>
                                  </p:childTnLst>
                                </p:cTn>
                              </p:par>
                              <p:par>
                                <p:cTn id="45" presetID="10" presetClass="entr" presetSubtype="0" fill="hold" grpId="0" nodeType="withEffect">
                                  <p:stCondLst>
                                    <p:cond delay="880"/>
                                  </p:stCondLst>
                                  <p:childTnLst>
                                    <p:set>
                                      <p:cBhvr>
                                        <p:cTn id="46" dur="1" fill="hold">
                                          <p:stCondLst>
                                            <p:cond delay="0"/>
                                          </p:stCondLst>
                                        </p:cTn>
                                        <p:tgtEl>
                                          <p:spTgt spid="318"/>
                                        </p:tgtEl>
                                        <p:attrNameLst>
                                          <p:attrName>style.visibility</p:attrName>
                                        </p:attrNameLst>
                                      </p:cBhvr>
                                      <p:to>
                                        <p:strVal val="visible"/>
                                      </p:to>
                                    </p:set>
                                    <p:animEffect transition="in" filter="fade">
                                      <p:cBhvr>
                                        <p:cTn id="47" dur="220"/>
                                        <p:tgtEl>
                                          <p:spTgt spid="318"/>
                                        </p:tgtEl>
                                      </p:cBhvr>
                                    </p:animEffect>
                                  </p:childTnLst>
                                </p:cTn>
                              </p:par>
                              <p:par>
                                <p:cTn id="48" presetID="10" presetClass="entr" presetSubtype="0" fill="hold" nodeType="withEffect">
                                  <p:stCondLst>
                                    <p:cond delay="88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20"/>
                                        <p:tgtEl>
                                          <p:spTgt spid="14"/>
                                        </p:tgtEl>
                                      </p:cBhvr>
                                    </p:animEffect>
                                  </p:childTnLst>
                                </p:cTn>
                              </p:par>
                              <p:par>
                                <p:cTn id="51" presetID="10" presetClass="entr" presetSubtype="0" fill="hold" grpId="0" nodeType="withEffect">
                                  <p:stCondLst>
                                    <p:cond delay="122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220"/>
                                        <p:tgtEl>
                                          <p:spTgt spid="315"/>
                                        </p:tgtEl>
                                      </p:cBhvr>
                                    </p:animEffect>
                                  </p:childTnLst>
                                </p:cTn>
                              </p:par>
                              <p:par>
                                <p:cTn id="54" presetID="10" presetClass="entr" presetSubtype="0" fill="hold" nodeType="withEffect">
                                  <p:stCondLst>
                                    <p:cond delay="122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20"/>
                                        <p:tgtEl>
                                          <p:spTgt spid="382"/>
                                        </p:tgtEl>
                                      </p:cBhvr>
                                    </p:animEffect>
                                  </p:childTnLst>
                                </p:cTn>
                              </p:par>
                              <p:par>
                                <p:cTn id="57" presetID="10" presetClass="entr" presetSubtype="0" fill="hold" grpId="0" nodeType="withEffect">
                                  <p:stCondLst>
                                    <p:cond delay="1440"/>
                                  </p:stCondLst>
                                  <p:childTnLst>
                                    <p:set>
                                      <p:cBhvr>
                                        <p:cTn id="58" dur="1" fill="hold">
                                          <p:stCondLst>
                                            <p:cond delay="0"/>
                                          </p:stCondLst>
                                        </p:cTn>
                                        <p:tgtEl>
                                          <p:spTgt spid="320"/>
                                        </p:tgtEl>
                                        <p:attrNameLst>
                                          <p:attrName>style.visibility</p:attrName>
                                        </p:attrNameLst>
                                      </p:cBhvr>
                                      <p:to>
                                        <p:strVal val="visible"/>
                                      </p:to>
                                    </p:set>
                                    <p:animEffect transition="in" filter="fade">
                                      <p:cBhvr>
                                        <p:cTn id="59" dur="220"/>
                                        <p:tgtEl>
                                          <p:spTgt spid="320"/>
                                        </p:tgtEl>
                                      </p:cBhvr>
                                    </p:animEffect>
                                  </p:childTnLst>
                                </p:cTn>
                              </p:par>
                              <p:par>
                                <p:cTn id="60" presetID="10" presetClass="entr" presetSubtype="0" fill="hold" nodeType="withEffect">
                                  <p:stCondLst>
                                    <p:cond delay="1440"/>
                                  </p:stCondLst>
                                  <p:childTnLst>
                                    <p:set>
                                      <p:cBhvr>
                                        <p:cTn id="61" dur="1" fill="hold">
                                          <p:stCondLst>
                                            <p:cond delay="0"/>
                                          </p:stCondLst>
                                        </p:cTn>
                                        <p:tgtEl>
                                          <p:spTgt spid="383"/>
                                        </p:tgtEl>
                                        <p:attrNameLst>
                                          <p:attrName>style.visibility</p:attrName>
                                        </p:attrNameLst>
                                      </p:cBhvr>
                                      <p:to>
                                        <p:strVal val="visible"/>
                                      </p:to>
                                    </p:set>
                                    <p:animEffect transition="in" filter="fade">
                                      <p:cBhvr>
                                        <p:cTn id="62" dur="220"/>
                                        <p:tgtEl>
                                          <p:spTgt spid="383"/>
                                        </p:tgtEl>
                                      </p:cBhvr>
                                    </p:animEffect>
                                  </p:childTnLst>
                                </p:cTn>
                              </p:par>
                              <p:par>
                                <p:cTn id="63" presetID="10" presetClass="entr" presetSubtype="0" fill="hold" grpId="0" nodeType="withEffect">
                                  <p:stCondLst>
                                    <p:cond delay="166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220"/>
                                        <p:tgtEl>
                                          <p:spTgt spid="316"/>
                                        </p:tgtEl>
                                      </p:cBhvr>
                                    </p:animEffect>
                                  </p:childTnLst>
                                </p:cTn>
                              </p:par>
                              <p:par>
                                <p:cTn id="66" presetID="10" presetClass="entr" presetSubtype="0" fill="hold" nodeType="withEffect">
                                  <p:stCondLst>
                                    <p:cond delay="166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20"/>
                                        <p:tgtEl>
                                          <p:spTgt spid="16"/>
                                        </p:tgtEl>
                                      </p:cBhvr>
                                    </p:animEffect>
                                  </p:childTnLst>
                                </p:cTn>
                              </p:par>
                            </p:childTnLst>
                          </p:cTn>
                        </p:par>
                        <p:par>
                          <p:cTn id="69" fill="hold">
                            <p:stCondLst>
                              <p:cond delay="3230"/>
                            </p:stCondLst>
                            <p:childTnLst>
                              <p:par>
                                <p:cTn id="70" presetID="21" presetClass="entr" presetSubtype="1" fill="hold" grpId="0" nodeType="afterEffect">
                                  <p:stCondLst>
                                    <p:cond delay="500"/>
                                  </p:stCondLst>
                                  <p:childTnLst>
                                    <p:set>
                                      <p:cBhvr>
                                        <p:cTn id="71" dur="1" fill="hold">
                                          <p:stCondLst>
                                            <p:cond delay="0"/>
                                          </p:stCondLst>
                                        </p:cTn>
                                        <p:tgtEl>
                                          <p:spTgt spid="327"/>
                                        </p:tgtEl>
                                        <p:attrNameLst>
                                          <p:attrName>style.visibility</p:attrName>
                                        </p:attrNameLst>
                                      </p:cBhvr>
                                      <p:to>
                                        <p:strVal val="visible"/>
                                      </p:to>
                                    </p:set>
                                    <p:animEffect transition="in" filter="wheel(1)">
                                      <p:cBhvr>
                                        <p:cTn id="72" dur="750"/>
                                        <p:tgtEl>
                                          <p:spTgt spid="327"/>
                                        </p:tgtEl>
                                      </p:cBhvr>
                                    </p:animEffect>
                                  </p:childTnLst>
                                </p:cTn>
                              </p:par>
                              <p:par>
                                <p:cTn id="73" presetID="10" presetClass="entr" presetSubtype="0" fill="hold" grpId="0" nodeType="withEffect">
                                  <p:stCondLst>
                                    <p:cond delay="350"/>
                                  </p:stCondLst>
                                  <p:childTnLst>
                                    <p:set>
                                      <p:cBhvr>
                                        <p:cTn id="74" dur="1" fill="hold">
                                          <p:stCondLst>
                                            <p:cond delay="0"/>
                                          </p:stCondLst>
                                        </p:cTn>
                                        <p:tgtEl>
                                          <p:spTgt spid="329"/>
                                        </p:tgtEl>
                                        <p:attrNameLst>
                                          <p:attrName>style.visibility</p:attrName>
                                        </p:attrNameLst>
                                      </p:cBhvr>
                                      <p:to>
                                        <p:strVal val="visible"/>
                                      </p:to>
                                    </p:set>
                                    <p:animEffect transition="in" filter="fade">
                                      <p:cBhvr>
                                        <p:cTn id="75" dur="300"/>
                                        <p:tgtEl>
                                          <p:spTgt spid="329"/>
                                        </p:tgtEl>
                                      </p:cBhvr>
                                    </p:animEffect>
                                  </p:childTnLst>
                                </p:cTn>
                              </p:par>
                              <p:par>
                                <p:cTn id="76" presetID="42" presetClass="path" presetSubtype="0" decel="100000" fill="hold" grpId="1" nodeType="withEffect">
                                  <p:stCondLst>
                                    <p:cond delay="0"/>
                                  </p:stCondLst>
                                  <p:childTnLst>
                                    <p:animMotion origin="layout" path="M -1.45833E-6 4.81481E-6 L -1.45833E-6 0.09629 " pathEditMode="relative" rAng="0" ptsTypes="AA">
                                      <p:cBhvr>
                                        <p:cTn id="77" dur="700" spd="-100000" fill="hold"/>
                                        <p:tgtEl>
                                          <p:spTgt spid="329"/>
                                        </p:tgtEl>
                                        <p:attrNameLst>
                                          <p:attrName>ppt_x</p:attrName>
                                          <p:attrName>ppt_y</p:attrName>
                                        </p:attrNameLst>
                                      </p:cBhvr>
                                      <p:rCtr x="0" y="4815"/>
                                    </p:animMotion>
                                  </p:childTnLst>
                                </p:cTn>
                              </p:par>
                            </p:childTnLst>
                          </p:cTn>
                        </p:par>
                        <p:par>
                          <p:cTn id="78" fill="hold">
                            <p:stCondLst>
                              <p:cond delay="448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 presetClass="entr" presetSubtype="0" fill="hold" nodeType="withEffect">
                                  <p:stCondLst>
                                    <p:cond delay="100"/>
                                  </p:stCondLst>
                                  <p:childTnLst>
                                    <p:set>
                                      <p:cBhvr>
                                        <p:cTn id="83" dur="1" fill="hold">
                                          <p:stCondLst>
                                            <p:cond delay="399"/>
                                          </p:stCondLst>
                                        </p:cTn>
                                        <p:tgtEl>
                                          <p:spTgt spid="24"/>
                                        </p:tgtEl>
                                        <p:attrNameLst>
                                          <p:attrName>style.visibility</p:attrName>
                                        </p:attrNameLst>
                                      </p:cBhvr>
                                      <p:to>
                                        <p:strVal val="visible"/>
                                      </p:to>
                                    </p:set>
                                  </p:childTnLst>
                                </p:cTn>
                              </p:par>
                              <p:par>
                                <p:cTn id="84" presetID="6" presetClass="emph" presetSubtype="0" accel="100000" autoRev="1" fill="hold" nodeType="withEffect">
                                  <p:stCondLst>
                                    <p:cond delay="100"/>
                                  </p:stCondLst>
                                  <p:childTnLst>
                                    <p:animScale>
                                      <p:cBhvr>
                                        <p:cTn id="85" dur="400" fill="hold"/>
                                        <p:tgtEl>
                                          <p:spTgt spid="24"/>
                                        </p:tgtEl>
                                      </p:cBhvr>
                                      <p:by x="0" y="0"/>
                                    </p:animScale>
                                  </p:childTnLst>
                                </p:cTn>
                              </p:par>
                              <p:par>
                                <p:cTn id="86" presetID="42" presetClass="path" presetSubtype="0" accel="100000" autoRev="1" fill="hold" nodeType="withEffect">
                                  <p:stCondLst>
                                    <p:cond delay="100"/>
                                  </p:stCondLst>
                                  <p:childTnLst>
                                    <p:animMotion origin="layout" path="M 6.25E-7 4.44444E-6 L -0.10885 0.10254 " pathEditMode="relative" rAng="0" ptsTypes="AA">
                                      <p:cBhvr>
                                        <p:cTn id="87" dur="400" fill="hold"/>
                                        <p:tgtEl>
                                          <p:spTgt spid="24"/>
                                        </p:tgtEl>
                                        <p:attrNameLst>
                                          <p:attrName>ppt_x</p:attrName>
                                          <p:attrName>ppt_y</p:attrName>
                                        </p:attrNameLst>
                                      </p:cBhvr>
                                      <p:rCtr x="-5443" y="5116"/>
                                    </p:animMotion>
                                  </p:childTnLst>
                                </p:cTn>
                              </p:par>
                              <p:par>
                                <p:cTn id="88" presetID="22" presetClass="entr" presetSubtype="8" fill="hold" nodeType="withEffect">
                                  <p:stCondLst>
                                    <p:cond delay="10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000"/>
                                        <p:tgtEl>
                                          <p:spTgt spid="27"/>
                                        </p:tgtEl>
                                      </p:cBhvr>
                                    </p:animEffect>
                                  </p:childTnLst>
                                </p:cTn>
                              </p:par>
                              <p:par>
                                <p:cTn id="91" presetID="10" presetClass="entr" presetSubtype="0" fill="hold" nodeType="withEffect">
                                  <p:stCondLst>
                                    <p:cond delay="100"/>
                                  </p:stCondLst>
                                  <p:childTnLst>
                                    <p:set>
                                      <p:cBhvr>
                                        <p:cTn id="92" dur="1" fill="hold">
                                          <p:stCondLst>
                                            <p:cond delay="0"/>
                                          </p:stCondLst>
                                        </p:cTn>
                                        <p:tgtEl>
                                          <p:spTgt spid="311"/>
                                        </p:tgtEl>
                                        <p:attrNameLst>
                                          <p:attrName>style.visibility</p:attrName>
                                        </p:attrNameLst>
                                      </p:cBhvr>
                                      <p:to>
                                        <p:strVal val="visible"/>
                                      </p:to>
                                    </p:set>
                                    <p:animEffect transition="in" filter="fade">
                                      <p:cBhvr>
                                        <p:cTn id="93" dur="500"/>
                                        <p:tgtEl>
                                          <p:spTgt spid="311"/>
                                        </p:tgtEl>
                                      </p:cBhvr>
                                    </p:animEffect>
                                  </p:childTnLst>
                                </p:cTn>
                              </p:par>
                              <p:par>
                                <p:cTn id="94" presetID="22" presetClass="entr" presetSubtype="8" fill="hold" grpId="0" nodeType="withEffect">
                                  <p:stCondLst>
                                    <p:cond delay="500"/>
                                  </p:stCondLst>
                                  <p:childTnLst>
                                    <p:set>
                                      <p:cBhvr>
                                        <p:cTn id="95" dur="1" fill="hold">
                                          <p:stCondLst>
                                            <p:cond delay="0"/>
                                          </p:stCondLst>
                                        </p:cTn>
                                        <p:tgtEl>
                                          <p:spTgt spid="331"/>
                                        </p:tgtEl>
                                        <p:attrNameLst>
                                          <p:attrName>style.visibility</p:attrName>
                                        </p:attrNameLst>
                                      </p:cBhvr>
                                      <p:to>
                                        <p:strVal val="visible"/>
                                      </p:to>
                                    </p:set>
                                    <p:animEffect transition="in" filter="wipe(left)">
                                      <p:cBhvr>
                                        <p:cTn id="96" dur="500"/>
                                        <p:tgtEl>
                                          <p:spTgt spid="331"/>
                                        </p:tgtEl>
                                      </p:cBhvr>
                                    </p:animEffect>
                                  </p:childTnLst>
                                </p:cTn>
                              </p:par>
                            </p:childTnLst>
                          </p:cTn>
                        </p:par>
                        <p:par>
                          <p:cTn id="97" fill="hold">
                            <p:stCondLst>
                              <p:cond delay="5580"/>
                            </p:stCondLst>
                            <p:childTnLst>
                              <p:par>
                                <p:cTn id="98" presetID="2" presetClass="entr" presetSubtype="4" decel="100000"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25" grpId="0" animBg="1"/>
      <p:bldP spid="326" grpId="0"/>
      <p:bldP spid="326" grpId="1"/>
      <p:bldP spid="327" grpId="0" animBg="1"/>
      <p:bldP spid="329" grpId="0"/>
      <p:bldP spid="329" grpId="1"/>
      <p:bldP spid="331" grpId="0" animBg="1"/>
      <p:bldP spid="305" grpId="0" animBg="1"/>
      <p:bldP spid="306" grpId="0" animBg="1"/>
      <p:bldP spid="307" grpId="0" animBg="1"/>
      <p:bldP spid="315" grpId="0" animBg="1"/>
      <p:bldP spid="316" grpId="0" animBg="1"/>
      <p:bldP spid="317" grpId="0" animBg="1"/>
      <p:bldP spid="318" grpId="0" animBg="1"/>
      <p:bldP spid="319" grpId="0" animBg="1"/>
      <p:bldP spid="3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1B4D-D661-AA48-9564-99140A36A188}"/>
              </a:ext>
            </a:extLst>
          </p:cNvPr>
          <p:cNvSpPr>
            <a:spLocks noGrp="1"/>
          </p:cNvSpPr>
          <p:nvPr>
            <p:ph type="title"/>
          </p:nvPr>
        </p:nvSpPr>
        <p:spPr/>
        <p:txBody>
          <a:bodyPr/>
          <a:lstStyle/>
          <a:p>
            <a:r>
              <a:rPr lang="en-US" dirty="0"/>
              <a:t>B2C supports progressive polling</a:t>
            </a:r>
          </a:p>
        </p:txBody>
      </p:sp>
      <p:pic>
        <p:nvPicPr>
          <p:cNvPr id="3" name="Picture 2">
            <a:extLst>
              <a:ext uri="{FF2B5EF4-FFF2-40B4-BE49-F238E27FC236}">
                <a16:creationId xmlns:a16="http://schemas.microsoft.com/office/drawing/2014/main" id="{83124672-0BAC-D244-9CCB-9B0AB2A3011C}"/>
              </a:ext>
            </a:extLst>
          </p:cNvPr>
          <p:cNvPicPr>
            <a:picLocks noChangeAspect="1"/>
          </p:cNvPicPr>
          <p:nvPr/>
        </p:nvPicPr>
        <p:blipFill>
          <a:blip r:embed="rId3"/>
          <a:stretch>
            <a:fillRect/>
          </a:stretch>
        </p:blipFill>
        <p:spPr>
          <a:xfrm>
            <a:off x="1442811" y="1308506"/>
            <a:ext cx="9823903" cy="5231994"/>
          </a:xfrm>
          <a:prstGeom prst="rect">
            <a:avLst/>
          </a:prstGeom>
        </p:spPr>
      </p:pic>
    </p:spTree>
    <p:extLst>
      <p:ext uri="{BB962C8B-B14F-4D97-AF65-F5344CB8AC3E}">
        <p14:creationId xmlns:p14="http://schemas.microsoft.com/office/powerpoint/2010/main" val="25654804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ECA96-5879-994F-A26C-B70CD3C32A96}"/>
              </a:ext>
            </a:extLst>
          </p:cNvPr>
          <p:cNvSpPr>
            <a:spLocks noGrp="1"/>
          </p:cNvSpPr>
          <p:nvPr>
            <p:ph type="title"/>
          </p:nvPr>
        </p:nvSpPr>
        <p:spPr/>
        <p:txBody>
          <a:bodyPr/>
          <a:lstStyle/>
          <a:p>
            <a:r>
              <a:rPr lang="en-US" b="1" dirty="0"/>
              <a:t>Comparing Azure AD B2B and B2C</a:t>
            </a:r>
            <a:endParaRPr lang="en-US" dirty="0"/>
          </a:p>
        </p:txBody>
      </p:sp>
      <p:sp>
        <p:nvSpPr>
          <p:cNvPr id="3" name="Text Placeholder 2">
            <a:extLst>
              <a:ext uri="{FF2B5EF4-FFF2-40B4-BE49-F238E27FC236}">
                <a16:creationId xmlns:a16="http://schemas.microsoft.com/office/drawing/2014/main" id="{D577684D-4AF7-B84F-AAAD-FFFED89ABD7C}"/>
              </a:ext>
            </a:extLst>
          </p:cNvPr>
          <p:cNvSpPr>
            <a:spLocks noGrp="1"/>
          </p:cNvSpPr>
          <p:nvPr>
            <p:ph type="body" sz="quarter" idx="11"/>
          </p:nvPr>
        </p:nvSpPr>
        <p:spPr>
          <a:xfrm>
            <a:off x="465138" y="2005456"/>
            <a:ext cx="5653087" cy="3676263"/>
          </a:xfrm>
        </p:spPr>
        <p:txBody>
          <a:bodyPr/>
          <a:lstStyle/>
          <a:p>
            <a:r>
              <a:rPr lang="en-US" dirty="0"/>
              <a:t>Azure AD Business to Business (B2B)</a:t>
            </a:r>
          </a:p>
          <a:p>
            <a:endParaRPr lang="en-US" b="0" dirty="0">
              <a:solidFill>
                <a:schemeClr val="tx1"/>
              </a:solidFill>
            </a:endParaRPr>
          </a:p>
          <a:p>
            <a:r>
              <a:rPr lang="en-US" b="0" dirty="0">
                <a:solidFill>
                  <a:schemeClr val="tx1"/>
                </a:solidFill>
              </a:rPr>
              <a:t>Ideal for businesses who want to securely share files &amp; resources with external users for collaboration</a:t>
            </a:r>
          </a:p>
          <a:p>
            <a:endParaRPr lang="en-US" b="0" dirty="0">
              <a:solidFill>
                <a:schemeClr val="tx1"/>
              </a:solidFill>
            </a:endParaRPr>
          </a:p>
          <a:p>
            <a:r>
              <a:rPr lang="en-US" b="0" dirty="0">
                <a:solidFill>
                  <a:schemeClr val="tx1"/>
                </a:solidFill>
              </a:rPr>
              <a:t>Administrator sets up B2B in the Azure portal</a:t>
            </a:r>
          </a:p>
          <a:p>
            <a:endParaRPr lang="en-US" b="0" dirty="0">
              <a:solidFill>
                <a:schemeClr val="tx1"/>
              </a:solidFill>
            </a:endParaRPr>
          </a:p>
          <a:p>
            <a:r>
              <a:rPr lang="en-US" b="0" dirty="0">
                <a:solidFill>
                  <a:schemeClr val="tx1"/>
                </a:solidFill>
              </a:rPr>
              <a:t>Azure AD takes care of federation between your organization and the external partner</a:t>
            </a:r>
          </a:p>
          <a:p>
            <a:endParaRPr lang="en-US" b="0" dirty="0">
              <a:solidFill>
                <a:schemeClr val="tx1"/>
              </a:solidFill>
            </a:endParaRPr>
          </a:p>
          <a:p>
            <a:r>
              <a:rPr lang="en-US" b="0" dirty="0">
                <a:solidFill>
                  <a:schemeClr val="tx1"/>
                </a:solidFill>
              </a:rPr>
              <a:t>Users sign in to shared resources using an invitation process using their Work or School account</a:t>
            </a:r>
          </a:p>
        </p:txBody>
      </p:sp>
      <p:sp>
        <p:nvSpPr>
          <p:cNvPr id="4" name="Text Placeholder 3">
            <a:extLst>
              <a:ext uri="{FF2B5EF4-FFF2-40B4-BE49-F238E27FC236}">
                <a16:creationId xmlns:a16="http://schemas.microsoft.com/office/drawing/2014/main" id="{EC1A0565-F23B-534D-B5E1-8673019A1FDB}"/>
              </a:ext>
            </a:extLst>
          </p:cNvPr>
          <p:cNvSpPr>
            <a:spLocks noGrp="1"/>
          </p:cNvSpPr>
          <p:nvPr>
            <p:ph type="body" sz="quarter" idx="12"/>
          </p:nvPr>
        </p:nvSpPr>
        <p:spPr>
          <a:xfrm>
            <a:off x="6354763" y="1995296"/>
            <a:ext cx="5653087" cy="2983766"/>
          </a:xfrm>
        </p:spPr>
        <p:txBody>
          <a:bodyPr/>
          <a:lstStyle/>
          <a:p>
            <a:r>
              <a:rPr lang="en-US" dirty="0"/>
              <a:t>Azure AD Business to Customer (B2C)</a:t>
            </a:r>
          </a:p>
          <a:p>
            <a:endParaRPr lang="en-US" b="0" dirty="0">
              <a:solidFill>
                <a:schemeClr val="tx1"/>
              </a:solidFill>
            </a:endParaRPr>
          </a:p>
          <a:p>
            <a:r>
              <a:rPr lang="en-US" b="0" dirty="0">
                <a:solidFill>
                  <a:schemeClr val="tx1"/>
                </a:solidFill>
              </a:rPr>
              <a:t>Ideal for businesses and developers creating customer-facing apps</a:t>
            </a:r>
          </a:p>
          <a:p>
            <a:endParaRPr lang="en-US" b="0" dirty="0">
              <a:solidFill>
                <a:schemeClr val="tx1"/>
              </a:solidFill>
            </a:endParaRPr>
          </a:p>
          <a:p>
            <a:r>
              <a:rPr lang="en-US" b="0" dirty="0">
                <a:solidFill>
                  <a:schemeClr val="tx1"/>
                </a:solidFill>
              </a:rPr>
              <a:t>Developers use Azure AD as a full-featured identity system for their application</a:t>
            </a:r>
          </a:p>
          <a:p>
            <a:endParaRPr lang="en-US" b="0" dirty="0">
              <a:solidFill>
                <a:schemeClr val="tx1"/>
              </a:solidFill>
            </a:endParaRPr>
          </a:p>
          <a:p>
            <a:r>
              <a:rPr lang="en-US" b="0" dirty="0">
                <a:solidFill>
                  <a:schemeClr val="tx1"/>
                </a:solidFill>
              </a:rPr>
              <a:t>Enables customers with their existing social identities, their Work and School accounts, or an account specific for the solution, to use your applications</a:t>
            </a:r>
          </a:p>
        </p:txBody>
      </p:sp>
    </p:spTree>
    <p:extLst>
      <p:ext uri="{BB962C8B-B14F-4D97-AF65-F5344CB8AC3E}">
        <p14:creationId xmlns:p14="http://schemas.microsoft.com/office/powerpoint/2010/main" val="277517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Consumer</a:t>
            </a:r>
          </a:p>
          <a:p>
            <a:pPr>
              <a:spcBef>
                <a:spcPts val="1200"/>
              </a:spcBef>
            </a:pPr>
            <a:endParaRPr lang="en-US" sz="2000" dirty="0"/>
          </a:p>
          <a:p>
            <a:pPr>
              <a:spcBef>
                <a:spcPts val="1200"/>
              </a:spcBef>
            </a:pPr>
            <a:r>
              <a:rPr lang="en-US" sz="2000" dirty="0"/>
              <a:t>Enterprise</a:t>
            </a:r>
          </a:p>
          <a:p>
            <a:pPr>
              <a:spcBef>
                <a:spcPts val="1200"/>
              </a:spcBef>
            </a:pPr>
            <a:endParaRPr lang="en-US" sz="2000" dirty="0"/>
          </a:p>
          <a:p>
            <a:pPr>
              <a:spcBef>
                <a:spcPts val="1200"/>
              </a:spcBef>
            </a:pPr>
            <a:r>
              <a:rPr lang="en-US" sz="2000" dirty="0"/>
              <a:t>Business to Business (B2B)</a:t>
            </a:r>
          </a:p>
          <a:p>
            <a:pPr>
              <a:spcBef>
                <a:spcPts val="1200"/>
              </a:spcBef>
            </a:pPr>
            <a:endParaRPr lang="en-US" sz="2000" dirty="0"/>
          </a:p>
          <a:p>
            <a:pPr>
              <a:spcBef>
                <a:spcPts val="1200"/>
              </a:spcBef>
            </a:pPr>
            <a:r>
              <a:rPr lang="en-US" sz="2000" dirty="0"/>
              <a:t>Business to Customer (B2C)</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F302F-EF8A-ED43-8CDC-CA7516FB6424}"/>
              </a:ext>
            </a:extLst>
          </p:cNvPr>
          <p:cNvSpPr>
            <a:spLocks noGrp="1"/>
          </p:cNvSpPr>
          <p:nvPr>
            <p:ph type="title"/>
          </p:nvPr>
        </p:nvSpPr>
        <p:spPr/>
        <p:txBody>
          <a:bodyPr/>
          <a:lstStyle/>
          <a:p>
            <a:r>
              <a:rPr lang="en-US" dirty="0"/>
              <a:t>Consumer</a:t>
            </a:r>
          </a:p>
        </p:txBody>
      </p:sp>
      <p:sp>
        <p:nvSpPr>
          <p:cNvPr id="4" name="Text Placeholder 3">
            <a:extLst>
              <a:ext uri="{FF2B5EF4-FFF2-40B4-BE49-F238E27FC236}">
                <a16:creationId xmlns:a16="http://schemas.microsoft.com/office/drawing/2014/main" id="{18A22C96-09A1-674F-A128-F3E065D06010}"/>
              </a:ext>
            </a:extLst>
          </p:cNvPr>
          <p:cNvSpPr>
            <a:spLocks noGrp="1"/>
          </p:cNvSpPr>
          <p:nvPr>
            <p:ph type="body" sz="quarter" idx="10"/>
          </p:nvPr>
        </p:nvSpPr>
        <p:spPr>
          <a:xfrm>
            <a:off x="465138" y="1919804"/>
            <a:ext cx="11533187" cy="4616648"/>
          </a:xfrm>
        </p:spPr>
        <p:txBody>
          <a:bodyPr/>
          <a:lstStyle/>
          <a:p>
            <a:r>
              <a:rPr lang="en-US" dirty="0"/>
              <a:t>Consumer = Microsoft Accounts</a:t>
            </a:r>
          </a:p>
          <a:p>
            <a:endParaRPr lang="en-US" dirty="0"/>
          </a:p>
          <a:p>
            <a:r>
              <a:rPr lang="en-US" dirty="0"/>
              <a:t>Created by users for personal use</a:t>
            </a:r>
          </a:p>
          <a:p>
            <a:endParaRPr lang="en-US" dirty="0"/>
          </a:p>
          <a:p>
            <a:r>
              <a:rPr lang="en-US" dirty="0"/>
              <a:t>Primarily used for personal &amp; consumer services but also for small business users</a:t>
            </a:r>
          </a:p>
          <a:p>
            <a:endParaRPr lang="en-US" dirty="0"/>
          </a:p>
          <a:p>
            <a:r>
              <a:rPr lang="en-US" dirty="0"/>
              <a:t>Used for consumer services such as Outlook, OneDrive, MSN, and XBOX Live</a:t>
            </a:r>
          </a:p>
          <a:p>
            <a:endParaRPr lang="en-US" dirty="0"/>
          </a:p>
          <a:p>
            <a:r>
              <a:rPr lang="en-US" dirty="0"/>
              <a:t>Microsoft Identity platform enables developers to create apps that allow sign in using Azure AD accounts or Microsoft Accounts</a:t>
            </a:r>
          </a:p>
          <a:p>
            <a:endParaRPr lang="en-US" dirty="0"/>
          </a:p>
          <a:p>
            <a:r>
              <a:rPr lang="en-US" dirty="0"/>
              <a:t>Standards-based approach for adding single sign-on (SSO) for custom apps, and creating custom apps leveraging OAuth 2.0 protocols</a:t>
            </a:r>
          </a:p>
        </p:txBody>
      </p:sp>
    </p:spTree>
    <p:extLst>
      <p:ext uri="{BB962C8B-B14F-4D97-AF65-F5344CB8AC3E}">
        <p14:creationId xmlns:p14="http://schemas.microsoft.com/office/powerpoint/2010/main" val="33158851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C4EE-27B1-A74F-86DD-7032B45C790F}"/>
              </a:ext>
            </a:extLst>
          </p:cNvPr>
          <p:cNvSpPr>
            <a:spLocks noGrp="1"/>
          </p:cNvSpPr>
          <p:nvPr>
            <p:ph type="title"/>
          </p:nvPr>
        </p:nvSpPr>
        <p:spPr/>
        <p:txBody>
          <a:bodyPr/>
          <a:lstStyle/>
          <a:p>
            <a:r>
              <a:rPr lang="en-US" dirty="0"/>
              <a:t>Enterprises</a:t>
            </a:r>
          </a:p>
        </p:txBody>
      </p:sp>
      <p:sp>
        <p:nvSpPr>
          <p:cNvPr id="3" name="Text Placeholder 2">
            <a:extLst>
              <a:ext uri="{FF2B5EF4-FFF2-40B4-BE49-F238E27FC236}">
                <a16:creationId xmlns:a16="http://schemas.microsoft.com/office/drawing/2014/main" id="{EAE7AEBB-3A6F-7540-AF0B-E9F506F1B3D4}"/>
              </a:ext>
            </a:extLst>
          </p:cNvPr>
          <p:cNvSpPr>
            <a:spLocks noGrp="1"/>
          </p:cNvSpPr>
          <p:nvPr>
            <p:ph type="body" sz="quarter" idx="10"/>
          </p:nvPr>
        </p:nvSpPr>
        <p:spPr>
          <a:xfrm>
            <a:off x="465138" y="1919804"/>
            <a:ext cx="11533187" cy="3570208"/>
          </a:xfrm>
        </p:spPr>
        <p:txBody>
          <a:bodyPr/>
          <a:lstStyle/>
          <a:p>
            <a:r>
              <a:rPr lang="en-US" dirty="0"/>
              <a:t>Enterprise = Azure Active Directory (AAD)</a:t>
            </a:r>
          </a:p>
          <a:p>
            <a:endParaRPr lang="en-US" dirty="0"/>
          </a:p>
          <a:p>
            <a:r>
              <a:rPr lang="en-US" dirty="0"/>
              <a:t>Supports employee user accounts &amp; groups</a:t>
            </a:r>
          </a:p>
          <a:p>
            <a:endParaRPr lang="en-US" dirty="0"/>
          </a:p>
          <a:p>
            <a:r>
              <a:rPr lang="en-US" dirty="0"/>
              <a:t>Employees can sign in to access internal and external protected resources</a:t>
            </a:r>
          </a:p>
          <a:p>
            <a:endParaRPr lang="en-US" dirty="0"/>
          </a:p>
          <a:p>
            <a:r>
              <a:rPr lang="en-US" dirty="0"/>
              <a:t>Supports sign in and access corporate resources via applications</a:t>
            </a:r>
          </a:p>
          <a:p>
            <a:endParaRPr lang="en-US" dirty="0"/>
          </a:p>
          <a:p>
            <a:r>
              <a:rPr lang="en-US" dirty="0"/>
              <a:t>Standards-based approach for adding single sign-on (SSO) for custom apps, and creating custom apps leveraging OAuth 2.0 protocols</a:t>
            </a:r>
          </a:p>
        </p:txBody>
      </p:sp>
    </p:spTree>
    <p:extLst>
      <p:ext uri="{BB962C8B-B14F-4D97-AF65-F5344CB8AC3E}">
        <p14:creationId xmlns:p14="http://schemas.microsoft.com/office/powerpoint/2010/main" val="24921622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C334-4509-D541-83E7-A32D205C87E0}"/>
              </a:ext>
            </a:extLst>
          </p:cNvPr>
          <p:cNvSpPr>
            <a:spLocks noGrp="1"/>
          </p:cNvSpPr>
          <p:nvPr>
            <p:ph type="title"/>
          </p:nvPr>
        </p:nvSpPr>
        <p:spPr/>
        <p:txBody>
          <a:bodyPr/>
          <a:lstStyle/>
          <a:p>
            <a:r>
              <a:rPr lang="en-US" dirty="0"/>
              <a:t>Business to Business (B2B)</a:t>
            </a:r>
          </a:p>
        </p:txBody>
      </p:sp>
      <p:sp>
        <p:nvSpPr>
          <p:cNvPr id="3" name="Text Placeholder 2">
            <a:extLst>
              <a:ext uri="{FF2B5EF4-FFF2-40B4-BE49-F238E27FC236}">
                <a16:creationId xmlns:a16="http://schemas.microsoft.com/office/drawing/2014/main" id="{9652728F-CE38-E04E-BAAF-F82A1CB34E96}"/>
              </a:ext>
            </a:extLst>
          </p:cNvPr>
          <p:cNvSpPr>
            <a:spLocks noGrp="1"/>
          </p:cNvSpPr>
          <p:nvPr>
            <p:ph type="body" sz="quarter" idx="10"/>
          </p:nvPr>
        </p:nvSpPr>
        <p:spPr>
          <a:xfrm>
            <a:off x="465138" y="1919804"/>
            <a:ext cx="11533187" cy="3570208"/>
          </a:xfrm>
        </p:spPr>
        <p:txBody>
          <a:bodyPr/>
          <a:lstStyle/>
          <a:p>
            <a:r>
              <a:rPr lang="en-US" dirty="0"/>
              <a:t>Azure AD B2B enables collaboration between your organization &amp; guests from any other organization</a:t>
            </a:r>
          </a:p>
          <a:p>
            <a:endParaRPr lang="en-US" dirty="0"/>
          </a:p>
          <a:p>
            <a:r>
              <a:rPr lang="en-US" dirty="0"/>
              <a:t>Maintain control over your corporate data, working safely &amp; securely with external partners</a:t>
            </a:r>
          </a:p>
          <a:p>
            <a:endParaRPr lang="en-US" dirty="0"/>
          </a:p>
          <a:p>
            <a:r>
              <a:rPr lang="en-US" dirty="0"/>
              <a:t>External users added via an email-based invitation, in bulk or developers can create </a:t>
            </a:r>
            <a:br>
              <a:rPr lang="en-US" dirty="0"/>
            </a:br>
            <a:r>
              <a:rPr lang="en-US" dirty="0"/>
              <a:t>self-service sign-up portals</a:t>
            </a:r>
          </a:p>
          <a:p>
            <a:endParaRPr lang="en-US" dirty="0"/>
          </a:p>
          <a:p>
            <a:r>
              <a:rPr lang="en-US" dirty="0"/>
              <a:t>Guest users leverage the own identity management solution; requires no external admin overhead</a:t>
            </a:r>
          </a:p>
          <a:p>
            <a:endParaRPr lang="en-US" dirty="0"/>
          </a:p>
          <a:p>
            <a:r>
              <a:rPr lang="en-US" dirty="0"/>
              <a:t>Guests use their own identities &amp; credentials to sign in</a:t>
            </a:r>
          </a:p>
        </p:txBody>
      </p:sp>
    </p:spTree>
    <p:extLst>
      <p:ext uri="{BB962C8B-B14F-4D97-AF65-F5344CB8AC3E}">
        <p14:creationId xmlns:p14="http://schemas.microsoft.com/office/powerpoint/2010/main" val="11324475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87775" y="1457193"/>
            <a:ext cx="2417443" cy="5237799"/>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38" idx="1"/>
          </p:cNvCxnSpPr>
          <p:nvPr/>
        </p:nvCxnSpPr>
        <p:spPr>
          <a:xfrm flipV="1">
            <a:off x="2860566" y="3754327"/>
            <a:ext cx="1225075" cy="12806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9130773" y="2178602"/>
            <a:ext cx="1688012" cy="1967600"/>
            <a:chOff x="8951687" y="2136078"/>
            <a:chExt cx="1655064" cy="1929195"/>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9740"/>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762868" y="1457193"/>
            <a:ext cx="2417443" cy="5237799"/>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External collaboration using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52490" y="2187325"/>
            <a:ext cx="1688012" cy="1688012"/>
            <a:chOff x="1675884" y="3199139"/>
            <a:chExt cx="986281" cy="986281"/>
          </a:xfrm>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54578" y="3922087"/>
            <a:ext cx="1483837"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187462" y="3922087"/>
            <a:ext cx="1574636"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215915"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a:solidFill>
                  <a:srgbClr val="505050"/>
                </a:solidFill>
                <a:ea typeface="Segoe UI" pitchFamily="34" charset="0"/>
                <a:cs typeface="Segoe UI" pitchFamily="34" charset="0"/>
              </a:rPr>
              <a:t>Contoso</a:t>
            </a:r>
          </a:p>
        </p:txBody>
      </p:sp>
      <p:sp>
        <p:nvSpPr>
          <p:cNvPr id="87" name="Rectangle 86">
            <a:extLst>
              <a:ext uri="{FF2B5EF4-FFF2-40B4-BE49-F238E27FC236}">
                <a16:creationId xmlns:a16="http://schemas.microsoft.com/office/drawing/2014/main" id="{D8EFF3EF-655E-436E-8D10-0436F000F0A4}"/>
              </a:ext>
            </a:extLst>
          </p:cNvPr>
          <p:cNvSpPr/>
          <p:nvPr/>
        </p:nvSpPr>
        <p:spPr>
          <a:xfrm>
            <a:off x="9891007"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err="1">
                <a:solidFill>
                  <a:srgbClr val="505050"/>
                </a:solidFill>
                <a:ea typeface="Segoe UI" pitchFamily="34" charset="0"/>
                <a:cs typeface="Segoe UI" pitchFamily="34" charset="0"/>
              </a:rPr>
              <a:t>Fabrikam</a:t>
            </a:r>
            <a:endParaRPr lang="en-US" sz="2040" spc="-30">
              <a:solidFill>
                <a:srgbClr val="505050"/>
              </a:soli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511396" y="2634926"/>
            <a:ext cx="1855108" cy="1090534"/>
            <a:chOff x="3441994" y="2445082"/>
            <a:chExt cx="1818898" cy="1069248"/>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9479"/>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140503" y="3022608"/>
            <a:ext cx="901660" cy="87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9130773" y="2178601"/>
            <a:ext cx="1688012" cy="1688012"/>
            <a:chOff x="1675884" y="3199139"/>
            <a:chExt cx="986281" cy="986281"/>
          </a:xfrm>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p:cNvCxnSpPr>
          <p:nvPr/>
        </p:nvCxnSpPr>
        <p:spPr>
          <a:xfrm flipV="1">
            <a:off x="3140502" y="3399928"/>
            <a:ext cx="5955525" cy="16711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137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CD23-924E-48F7-80BD-878B2DF3F3D5}"/>
              </a:ext>
            </a:extLst>
          </p:cNvPr>
          <p:cNvSpPr>
            <a:spLocks noGrp="1"/>
          </p:cNvSpPr>
          <p:nvPr>
            <p:ph type="title"/>
          </p:nvPr>
        </p:nvSpPr>
        <p:spPr/>
        <p:txBody>
          <a:bodyPr/>
          <a:lstStyle/>
          <a:p>
            <a:r>
              <a:rPr lang="en-US"/>
              <a:t>Authorization decoupled from Authentication</a:t>
            </a:r>
          </a:p>
        </p:txBody>
      </p:sp>
      <p:sp>
        <p:nvSpPr>
          <p:cNvPr id="8" name="TextBox 7">
            <a:extLst>
              <a:ext uri="{FF2B5EF4-FFF2-40B4-BE49-F238E27FC236}">
                <a16:creationId xmlns:a16="http://schemas.microsoft.com/office/drawing/2014/main" id="{EE18CCA8-F13B-4DF9-9528-32B18430276C}"/>
              </a:ext>
            </a:extLst>
          </p:cNvPr>
          <p:cNvSpPr txBox="1"/>
          <p:nvPr/>
        </p:nvSpPr>
        <p:spPr>
          <a:xfrm>
            <a:off x="1554578" y="3922087"/>
            <a:ext cx="1483837" cy="224114"/>
          </a:xfrm>
          <a:prstGeom prst="rect">
            <a:avLst/>
          </a:prstGeom>
          <a:noFill/>
        </p:spPr>
        <p:txBody>
          <a:bodyPr wrap="square" lIns="0" tIns="0" rIns="0" bIns="0" rtlCol="0">
            <a:spAutoFit/>
          </a:bodyPr>
          <a:lstStyle/>
          <a:p>
            <a:pPr algn="ctr"/>
            <a:r>
              <a:rPr lang="en-US" sz="1428" err="1">
                <a:gradFill>
                  <a:gsLst>
                    <a:gs pos="2917">
                      <a:schemeClr val="tx1"/>
                    </a:gs>
                    <a:gs pos="30000">
                      <a:schemeClr val="tx1"/>
                    </a:gs>
                  </a:gsLst>
                  <a:lin ang="5400000" scaled="0"/>
                </a:gradFill>
              </a:rPr>
              <a:t>Fabrikam</a:t>
            </a:r>
            <a:r>
              <a:rPr lang="en-US" sz="1428">
                <a:gradFill>
                  <a:gsLst>
                    <a:gs pos="2917">
                      <a:schemeClr val="tx1"/>
                    </a:gs>
                    <a:gs pos="30000">
                      <a:schemeClr val="tx1"/>
                    </a:gs>
                  </a:gsLst>
                  <a:lin ang="5400000" scaled="0"/>
                </a:gradFill>
              </a:rPr>
              <a:t> User</a:t>
            </a:r>
          </a:p>
        </p:txBody>
      </p:sp>
      <p:grpSp>
        <p:nvGrpSpPr>
          <p:cNvPr id="18" name="Group 17">
            <a:extLst>
              <a:ext uri="{FF2B5EF4-FFF2-40B4-BE49-F238E27FC236}">
                <a16:creationId xmlns:a16="http://schemas.microsoft.com/office/drawing/2014/main" id="{9FB7DD22-C8A9-4075-AF31-4612280A361E}"/>
              </a:ext>
            </a:extLst>
          </p:cNvPr>
          <p:cNvGrpSpPr/>
          <p:nvPr/>
        </p:nvGrpSpPr>
        <p:grpSpPr>
          <a:xfrm>
            <a:off x="3511396" y="2634926"/>
            <a:ext cx="1855108" cy="1090534"/>
            <a:chOff x="3441994" y="2445082"/>
            <a:chExt cx="1818898" cy="1069248"/>
          </a:xfrm>
        </p:grpSpPr>
        <p:sp>
          <p:nvSpPr>
            <p:cNvPr id="7" name="CRMArticles_EFF5" title="Icon of two documents stacked together with writing on them">
              <a:extLst>
                <a:ext uri="{FF2B5EF4-FFF2-40B4-BE49-F238E27FC236}">
                  <a16:creationId xmlns:a16="http://schemas.microsoft.com/office/drawing/2014/main" id="{F8D6760F-368D-4BB0-8389-655BD6500288}"/>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sp>
          <p:nvSpPr>
            <p:cNvPr id="9" name="TextBox 8">
              <a:extLst>
                <a:ext uri="{FF2B5EF4-FFF2-40B4-BE49-F238E27FC236}">
                  <a16:creationId xmlns:a16="http://schemas.microsoft.com/office/drawing/2014/main" id="{F78E6FFC-664E-495B-9830-2A59A9898262}"/>
                </a:ext>
              </a:extLst>
            </p:cNvPr>
            <p:cNvSpPr txBox="1"/>
            <p:nvPr/>
          </p:nvSpPr>
          <p:spPr>
            <a:xfrm>
              <a:off x="3441994" y="3074851"/>
              <a:ext cx="1818898" cy="439479"/>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grpSp>
      <p:sp>
        <p:nvSpPr>
          <p:cNvPr id="11" name="TextBox 10">
            <a:extLst>
              <a:ext uri="{FF2B5EF4-FFF2-40B4-BE49-F238E27FC236}">
                <a16:creationId xmlns:a16="http://schemas.microsoft.com/office/drawing/2014/main" id="{0BDABA4F-B20C-4AA9-9AD4-C9B0B0CB2C7E}"/>
              </a:ext>
            </a:extLst>
          </p:cNvPr>
          <p:cNvSpPr txBox="1"/>
          <p:nvPr/>
        </p:nvSpPr>
        <p:spPr>
          <a:xfrm>
            <a:off x="5400106" y="3922087"/>
            <a:ext cx="1636262"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Sign In</a:t>
            </a:r>
          </a:p>
        </p:txBody>
      </p:sp>
      <p:sp>
        <p:nvSpPr>
          <p:cNvPr id="13" name="TextBox 12">
            <a:extLst>
              <a:ext uri="{FF2B5EF4-FFF2-40B4-BE49-F238E27FC236}">
                <a16:creationId xmlns:a16="http://schemas.microsoft.com/office/drawing/2014/main" id="{92888343-E45C-4A0F-BA1A-124B104F7E58}"/>
              </a:ext>
            </a:extLst>
          </p:cNvPr>
          <p:cNvSpPr txBox="1"/>
          <p:nvPr/>
        </p:nvSpPr>
        <p:spPr>
          <a:xfrm>
            <a:off x="9187462" y="3922087"/>
            <a:ext cx="1574636" cy="224114"/>
          </a:xfrm>
          <a:prstGeom prst="rect">
            <a:avLst/>
          </a:prstGeom>
          <a:noFill/>
        </p:spPr>
        <p:txBody>
          <a:bodyPr wrap="square" lIns="0" tIns="0" rIns="0" bIns="0" rtlCol="0">
            <a:spAutoFit/>
          </a:bodyPr>
          <a:lstStyle/>
          <a:p>
            <a:pPr algn="ctr"/>
            <a:r>
              <a:rPr lang="en-US" sz="1428" err="1">
                <a:gradFill>
                  <a:gsLst>
                    <a:gs pos="2917">
                      <a:schemeClr val="tx1"/>
                    </a:gs>
                    <a:gs pos="30000">
                      <a:schemeClr val="tx1"/>
                    </a:gs>
                  </a:gsLst>
                  <a:lin ang="5400000" scaled="0"/>
                </a:gradFill>
              </a:rPr>
              <a:t>Fabrikam</a:t>
            </a:r>
            <a:r>
              <a:rPr lang="en-US" sz="1428">
                <a:gradFill>
                  <a:gsLst>
                    <a:gs pos="2917">
                      <a:schemeClr val="tx1"/>
                    </a:gs>
                    <a:gs pos="30000">
                      <a:schemeClr val="tx1"/>
                    </a:gs>
                  </a:gsLst>
                  <a:lin ang="5400000" scaled="0"/>
                </a:gradFill>
              </a:rPr>
              <a:t> Sign In</a:t>
            </a:r>
          </a:p>
        </p:txBody>
      </p:sp>
      <p:grpSp>
        <p:nvGrpSpPr>
          <p:cNvPr id="4" name="Group 3">
            <a:extLst>
              <a:ext uri="{FF2B5EF4-FFF2-40B4-BE49-F238E27FC236}">
                <a16:creationId xmlns:a16="http://schemas.microsoft.com/office/drawing/2014/main" id="{5196C62C-86C3-4ECC-9E41-167827912204}"/>
              </a:ext>
            </a:extLst>
          </p:cNvPr>
          <p:cNvGrpSpPr/>
          <p:nvPr/>
        </p:nvGrpSpPr>
        <p:grpSpPr>
          <a:xfrm>
            <a:off x="1452490" y="2187325"/>
            <a:ext cx="1688012" cy="1688012"/>
            <a:chOff x="1675884" y="3199139"/>
            <a:chExt cx="986281" cy="986281"/>
          </a:xfrm>
        </p:grpSpPr>
        <p:sp>
          <p:nvSpPr>
            <p:cNvPr id="40" name="Oval 39">
              <a:extLst>
                <a:ext uri="{FF2B5EF4-FFF2-40B4-BE49-F238E27FC236}">
                  <a16:creationId xmlns:a16="http://schemas.microsoft.com/office/drawing/2014/main" id="{BE604D3C-5AA3-4BDE-8D94-99CFD1DCDD1F}"/>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41" name="Group 40">
              <a:extLst>
                <a:ext uri="{FF2B5EF4-FFF2-40B4-BE49-F238E27FC236}">
                  <a16:creationId xmlns:a16="http://schemas.microsoft.com/office/drawing/2014/main" id="{98F65069-282B-4399-90BC-3517A1858345}"/>
                </a:ext>
              </a:extLst>
            </p:cNvPr>
            <p:cNvGrpSpPr/>
            <p:nvPr/>
          </p:nvGrpSpPr>
          <p:grpSpPr>
            <a:xfrm>
              <a:off x="1833837" y="3421671"/>
              <a:ext cx="670376" cy="541218"/>
              <a:chOff x="1124660" y="2438555"/>
              <a:chExt cx="1323363" cy="1068399"/>
            </a:xfrm>
          </p:grpSpPr>
          <p:sp>
            <p:nvSpPr>
              <p:cNvPr id="42" name="Freeform 5">
                <a:extLst>
                  <a:ext uri="{FF2B5EF4-FFF2-40B4-BE49-F238E27FC236}">
                    <a16:creationId xmlns:a16="http://schemas.microsoft.com/office/drawing/2014/main" id="{9CC9F5E4-7C96-4302-BC6A-076C983EE25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47" name="Group 46">
                <a:extLst>
                  <a:ext uri="{FF2B5EF4-FFF2-40B4-BE49-F238E27FC236}">
                    <a16:creationId xmlns:a16="http://schemas.microsoft.com/office/drawing/2014/main" id="{D736FB5A-22D4-4246-A560-63622E79F01E}"/>
                  </a:ext>
                </a:extLst>
              </p:cNvPr>
              <p:cNvGrpSpPr/>
              <p:nvPr/>
            </p:nvGrpSpPr>
            <p:grpSpPr>
              <a:xfrm>
                <a:off x="1124660" y="2438555"/>
                <a:ext cx="593820" cy="706058"/>
                <a:chOff x="6447047" y="5804307"/>
                <a:chExt cx="414034" cy="492291"/>
              </a:xfrm>
            </p:grpSpPr>
            <p:sp>
              <p:nvSpPr>
                <p:cNvPr id="48" name="Freeform 9">
                  <a:extLst>
                    <a:ext uri="{FF2B5EF4-FFF2-40B4-BE49-F238E27FC236}">
                      <a16:creationId xmlns:a16="http://schemas.microsoft.com/office/drawing/2014/main" id="{4854DF42-F1A4-43DF-B89F-9A05AAA5DC38}"/>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49" name="Oval 48">
                  <a:extLst>
                    <a:ext uri="{FF2B5EF4-FFF2-40B4-BE49-F238E27FC236}">
                      <a16:creationId xmlns:a16="http://schemas.microsoft.com/office/drawing/2014/main" id="{92CA0118-A969-4C55-93DA-90E1FA33B3BA}"/>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grpSp>
        <p:nvGrpSpPr>
          <p:cNvPr id="51" name="Group 50">
            <a:extLst>
              <a:ext uri="{FF2B5EF4-FFF2-40B4-BE49-F238E27FC236}">
                <a16:creationId xmlns:a16="http://schemas.microsoft.com/office/drawing/2014/main" id="{B1EFFBAA-9743-4B19-9E2B-FC803432E16D}"/>
              </a:ext>
            </a:extLst>
          </p:cNvPr>
          <p:cNvGrpSpPr/>
          <p:nvPr/>
        </p:nvGrpSpPr>
        <p:grpSpPr>
          <a:xfrm>
            <a:off x="5374231" y="2178601"/>
            <a:ext cx="1688012" cy="1688012"/>
            <a:chOff x="8171962" y="4561795"/>
            <a:chExt cx="1356199" cy="1356199"/>
          </a:xfrm>
        </p:grpSpPr>
        <p:sp>
          <p:nvSpPr>
            <p:cNvPr id="85" name="Oval 84">
              <a:extLst>
                <a:ext uri="{FF2B5EF4-FFF2-40B4-BE49-F238E27FC236}">
                  <a16:creationId xmlns:a16="http://schemas.microsoft.com/office/drawing/2014/main" id="{B0C2DE32-92D7-4538-B2DE-1F88457FFF92}"/>
                </a:ext>
              </a:extLst>
            </p:cNvPr>
            <p:cNvSpPr/>
            <p:nvPr/>
          </p:nvSpPr>
          <p:spPr bwMode="auto">
            <a:xfrm>
              <a:off x="8171962" y="4561795"/>
              <a:ext cx="1356199" cy="135619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86" name="Group 85">
              <a:extLst>
                <a:ext uri="{FF2B5EF4-FFF2-40B4-BE49-F238E27FC236}">
                  <a16:creationId xmlns:a16="http://schemas.microsoft.com/office/drawing/2014/main" id="{1731A717-B602-41F5-B019-B9DC26379254}"/>
                </a:ext>
              </a:extLst>
            </p:cNvPr>
            <p:cNvGrpSpPr/>
            <p:nvPr/>
          </p:nvGrpSpPr>
          <p:grpSpPr>
            <a:xfrm>
              <a:off x="8446400" y="4897533"/>
              <a:ext cx="894919" cy="752296"/>
              <a:chOff x="8680527" y="5224847"/>
              <a:chExt cx="894919" cy="752296"/>
            </a:xfrm>
          </p:grpSpPr>
          <p:sp>
            <p:nvSpPr>
              <p:cNvPr id="87" name="Browser_2" title="Icon of a browser window with a home symbol inside">
                <a:extLst>
                  <a:ext uri="{FF2B5EF4-FFF2-40B4-BE49-F238E27FC236}">
                    <a16:creationId xmlns:a16="http://schemas.microsoft.com/office/drawing/2014/main" id="{DA7AED0C-9281-4D01-9511-0209FDEC5BD4}"/>
                  </a:ext>
                </a:extLst>
              </p:cNvPr>
              <p:cNvSpPr>
                <a:spLocks noChangeAspect="1" noEditPoints="1"/>
              </p:cNvSpPr>
              <p:nvPr/>
            </p:nvSpPr>
            <p:spPr bwMode="auto">
              <a:xfrm>
                <a:off x="9197870" y="5369294"/>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88" name="GenericApp_EB3B" title="Icon of an app window">
                <a:extLst>
                  <a:ext uri="{FF2B5EF4-FFF2-40B4-BE49-F238E27FC236}">
                    <a16:creationId xmlns:a16="http://schemas.microsoft.com/office/drawing/2014/main" id="{E141C6FA-477E-4BAF-AEE8-1DC0E7DF4962}"/>
                  </a:ext>
                </a:extLst>
              </p:cNvPr>
              <p:cNvSpPr>
                <a:spLocks noChangeAspect="1" noEditPoints="1"/>
              </p:cNvSpPr>
              <p:nvPr/>
            </p:nvSpPr>
            <p:spPr bwMode="auto">
              <a:xfrm>
                <a:off x="8680527" y="5224847"/>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89" name="Website" title="Icon of multiple app windows">
                <a:extLst>
                  <a:ext uri="{FF2B5EF4-FFF2-40B4-BE49-F238E27FC236}">
                    <a16:creationId xmlns:a16="http://schemas.microsoft.com/office/drawing/2014/main" id="{EED15AB7-4380-47E2-AA45-BB8E240DF4DC}"/>
                  </a:ext>
                </a:extLst>
              </p:cNvPr>
              <p:cNvSpPr>
                <a:spLocks noChangeAspect="1" noEditPoints="1"/>
              </p:cNvSpPr>
              <p:nvPr/>
            </p:nvSpPr>
            <p:spPr bwMode="auto">
              <a:xfrm>
                <a:off x="8749125" y="5656139"/>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90" name="Group 89">
            <a:extLst>
              <a:ext uri="{FF2B5EF4-FFF2-40B4-BE49-F238E27FC236}">
                <a16:creationId xmlns:a16="http://schemas.microsoft.com/office/drawing/2014/main" id="{38ED195D-35CA-4DDA-BF48-2AD45B6AA206}"/>
              </a:ext>
            </a:extLst>
          </p:cNvPr>
          <p:cNvGrpSpPr/>
          <p:nvPr/>
        </p:nvGrpSpPr>
        <p:grpSpPr>
          <a:xfrm>
            <a:off x="9130773" y="2178601"/>
            <a:ext cx="1688012" cy="1688012"/>
            <a:chOff x="8171962" y="4561795"/>
            <a:chExt cx="1356199" cy="1356199"/>
          </a:xfrm>
        </p:grpSpPr>
        <p:sp>
          <p:nvSpPr>
            <p:cNvPr id="91" name="Oval 90">
              <a:extLst>
                <a:ext uri="{FF2B5EF4-FFF2-40B4-BE49-F238E27FC236}">
                  <a16:creationId xmlns:a16="http://schemas.microsoft.com/office/drawing/2014/main" id="{97B9EC72-523E-4480-B310-76FD7C561D71}"/>
                </a:ext>
              </a:extLst>
            </p:cNvPr>
            <p:cNvSpPr/>
            <p:nvPr/>
          </p:nvSpPr>
          <p:spPr bwMode="auto">
            <a:xfrm>
              <a:off x="8171962" y="4561795"/>
              <a:ext cx="1356199" cy="135619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92" name="Group 91">
              <a:extLst>
                <a:ext uri="{FF2B5EF4-FFF2-40B4-BE49-F238E27FC236}">
                  <a16:creationId xmlns:a16="http://schemas.microsoft.com/office/drawing/2014/main" id="{FAB6768E-5F90-44B6-BF32-F2AC1872480B}"/>
                </a:ext>
              </a:extLst>
            </p:cNvPr>
            <p:cNvGrpSpPr/>
            <p:nvPr/>
          </p:nvGrpSpPr>
          <p:grpSpPr>
            <a:xfrm>
              <a:off x="8446400" y="4897533"/>
              <a:ext cx="894919" cy="752296"/>
              <a:chOff x="8680527" y="5224847"/>
              <a:chExt cx="894919" cy="752296"/>
            </a:xfrm>
          </p:grpSpPr>
          <p:sp>
            <p:nvSpPr>
              <p:cNvPr id="93" name="Browser_2" title="Icon of a browser window with a home symbol inside">
                <a:extLst>
                  <a:ext uri="{FF2B5EF4-FFF2-40B4-BE49-F238E27FC236}">
                    <a16:creationId xmlns:a16="http://schemas.microsoft.com/office/drawing/2014/main" id="{DFCA597E-4266-4275-87D8-BB5C4A46405A}"/>
                  </a:ext>
                </a:extLst>
              </p:cNvPr>
              <p:cNvSpPr>
                <a:spLocks noChangeAspect="1" noEditPoints="1"/>
              </p:cNvSpPr>
              <p:nvPr/>
            </p:nvSpPr>
            <p:spPr bwMode="auto">
              <a:xfrm>
                <a:off x="9197870" y="5369294"/>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94" name="GenericApp_EB3B" title="Icon of an app window">
                <a:extLst>
                  <a:ext uri="{FF2B5EF4-FFF2-40B4-BE49-F238E27FC236}">
                    <a16:creationId xmlns:a16="http://schemas.microsoft.com/office/drawing/2014/main" id="{E1A4A69A-B493-4CE5-A056-64194F2C52D1}"/>
                  </a:ext>
                </a:extLst>
              </p:cNvPr>
              <p:cNvSpPr>
                <a:spLocks noChangeAspect="1" noEditPoints="1"/>
              </p:cNvSpPr>
              <p:nvPr/>
            </p:nvSpPr>
            <p:spPr bwMode="auto">
              <a:xfrm>
                <a:off x="8680527" y="5224847"/>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95" name="Website" title="Icon of multiple app windows">
                <a:extLst>
                  <a:ext uri="{FF2B5EF4-FFF2-40B4-BE49-F238E27FC236}">
                    <a16:creationId xmlns:a16="http://schemas.microsoft.com/office/drawing/2014/main" id="{FD07A1C4-E635-4282-AB57-E3A506DE4C48}"/>
                  </a:ext>
                </a:extLst>
              </p:cNvPr>
              <p:cNvSpPr>
                <a:spLocks noChangeAspect="1" noEditPoints="1"/>
              </p:cNvSpPr>
              <p:nvPr/>
            </p:nvSpPr>
            <p:spPr bwMode="auto">
              <a:xfrm>
                <a:off x="8749125" y="5656139"/>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sp>
        <p:nvSpPr>
          <p:cNvPr id="103" name="Rectangle 102">
            <a:extLst>
              <a:ext uri="{FF2B5EF4-FFF2-40B4-BE49-F238E27FC236}">
                <a16:creationId xmlns:a16="http://schemas.microsoft.com/office/drawing/2014/main" id="{1A6807AD-7D41-4E5F-B335-1684C2E96FC7}"/>
              </a:ext>
            </a:extLst>
          </p:cNvPr>
          <p:cNvSpPr/>
          <p:nvPr/>
        </p:nvSpPr>
        <p:spPr>
          <a:xfrm>
            <a:off x="931981" y="4582849"/>
            <a:ext cx="2098358"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a:defRPr/>
            </a:pPr>
            <a:r>
              <a:rPr lang="en-US" sz="2040" spc="-30">
                <a:solidFill>
                  <a:srgbClr val="505050"/>
                </a:solidFill>
                <a:ea typeface="Segoe UI" pitchFamily="34" charset="0"/>
                <a:cs typeface="Segoe UI" pitchFamily="34" charset="0"/>
              </a:rPr>
              <a:t>User tries to access content</a:t>
            </a:r>
          </a:p>
        </p:txBody>
      </p:sp>
      <p:sp>
        <p:nvSpPr>
          <p:cNvPr id="104" name="Rectangle 103">
            <a:extLst>
              <a:ext uri="{FF2B5EF4-FFF2-40B4-BE49-F238E27FC236}">
                <a16:creationId xmlns:a16="http://schemas.microsoft.com/office/drawing/2014/main" id="{24BE2407-969C-4C97-987B-03ADD322DE5C}"/>
              </a:ext>
            </a:extLst>
          </p:cNvPr>
          <p:cNvSpPr/>
          <p:nvPr/>
        </p:nvSpPr>
        <p:spPr>
          <a:xfrm>
            <a:off x="931982" y="5626268"/>
            <a:ext cx="2729029"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2"/>
              <a:defRPr/>
            </a:pPr>
            <a:r>
              <a:rPr lang="en-US" sz="2040" spc="-30">
                <a:solidFill>
                  <a:srgbClr val="505050"/>
                </a:solidFill>
                <a:ea typeface="Segoe UI" pitchFamily="34" charset="0"/>
                <a:cs typeface="Segoe UI" pitchFamily="34" charset="0"/>
              </a:rPr>
              <a:t>Content redirects for authentication and authorization</a:t>
            </a:r>
          </a:p>
        </p:txBody>
      </p:sp>
      <p:sp>
        <p:nvSpPr>
          <p:cNvPr id="105" name="Rectangle 104">
            <a:extLst>
              <a:ext uri="{FF2B5EF4-FFF2-40B4-BE49-F238E27FC236}">
                <a16:creationId xmlns:a16="http://schemas.microsoft.com/office/drawing/2014/main" id="{A152C9D9-44EA-4332-8B72-AA9630B7EAF5}"/>
              </a:ext>
            </a:extLst>
          </p:cNvPr>
          <p:cNvSpPr/>
          <p:nvPr/>
        </p:nvSpPr>
        <p:spPr>
          <a:xfrm>
            <a:off x="4495161" y="5626268"/>
            <a:ext cx="3059425"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4"/>
              <a:defRPr/>
            </a:pPr>
            <a:r>
              <a:rPr lang="en-US" sz="2040" spc="-30" err="1">
                <a:solidFill>
                  <a:srgbClr val="505050"/>
                </a:solidFill>
                <a:ea typeface="Segoe UI" pitchFamily="34" charset="0"/>
                <a:cs typeface="Segoe UI" pitchFamily="34" charset="0"/>
              </a:rPr>
              <a:t>Fabrikam</a:t>
            </a:r>
            <a:r>
              <a:rPr lang="en-US" sz="2040" spc="-30">
                <a:solidFill>
                  <a:srgbClr val="505050"/>
                </a:solidFill>
                <a:ea typeface="Segoe UI" pitchFamily="34" charset="0"/>
                <a:cs typeface="Segoe UI" pitchFamily="34" charset="0"/>
              </a:rPr>
              <a:t> authenticates the user and sends Contoso a token</a:t>
            </a:r>
          </a:p>
        </p:txBody>
      </p:sp>
      <p:cxnSp>
        <p:nvCxnSpPr>
          <p:cNvPr id="106" name="Straight Arrow Connector 105">
            <a:extLst>
              <a:ext uri="{FF2B5EF4-FFF2-40B4-BE49-F238E27FC236}">
                <a16:creationId xmlns:a16="http://schemas.microsoft.com/office/drawing/2014/main" id="{6F565FA9-AE95-4D87-A415-024574C5CBF7}"/>
              </a:ext>
            </a:extLst>
          </p:cNvPr>
          <p:cNvCxnSpPr>
            <a:cxnSpLocks/>
            <a:stCxn id="40" idx="6"/>
          </p:cNvCxnSpPr>
          <p:nvPr/>
        </p:nvCxnSpPr>
        <p:spPr>
          <a:xfrm flipV="1">
            <a:off x="3140503" y="3022608"/>
            <a:ext cx="901660" cy="87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557F93A-1DAF-4098-834E-E2573E9AB329}"/>
              </a:ext>
            </a:extLst>
          </p:cNvPr>
          <p:cNvCxnSpPr>
            <a:cxnSpLocks/>
          </p:cNvCxnSpPr>
          <p:nvPr/>
        </p:nvCxnSpPr>
        <p:spPr>
          <a:xfrm>
            <a:off x="4699140" y="3022607"/>
            <a:ext cx="53076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1" name="Arc 110">
            <a:extLst>
              <a:ext uri="{FF2B5EF4-FFF2-40B4-BE49-F238E27FC236}">
                <a16:creationId xmlns:a16="http://schemas.microsoft.com/office/drawing/2014/main" id="{0895DCCB-4435-4A9A-A371-0E4783B51CE3}"/>
              </a:ext>
            </a:extLst>
          </p:cNvPr>
          <p:cNvSpPr/>
          <p:nvPr/>
        </p:nvSpPr>
        <p:spPr>
          <a:xfrm rot="16200000">
            <a:off x="4400415" y="1805435"/>
            <a:ext cx="1658982" cy="1658982"/>
          </a:xfrm>
          <a:prstGeom prst="arc">
            <a:avLst>
              <a:gd name="adj1" fmla="val 16200000"/>
              <a:gd name="adj2" fmla="val 3586102"/>
            </a:avLst>
          </a:prstGeom>
          <a:ln>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12" name="Rectangle 111">
            <a:extLst>
              <a:ext uri="{FF2B5EF4-FFF2-40B4-BE49-F238E27FC236}">
                <a16:creationId xmlns:a16="http://schemas.microsoft.com/office/drawing/2014/main" id="{E02F1D6F-1CF9-4818-8E6A-EDB177B70145}"/>
              </a:ext>
            </a:extLst>
          </p:cNvPr>
          <p:cNvSpPr/>
          <p:nvPr/>
        </p:nvSpPr>
        <p:spPr>
          <a:xfrm>
            <a:off x="4495161" y="4582849"/>
            <a:ext cx="3446153"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3"/>
              <a:defRPr/>
            </a:pPr>
            <a:r>
              <a:rPr lang="en-US" sz="2040" spc="-30">
                <a:solidFill>
                  <a:srgbClr val="505050"/>
                </a:solidFill>
                <a:ea typeface="Segoe UI" pitchFamily="34" charset="0"/>
                <a:cs typeface="Segoe UI" pitchFamily="34" charset="0"/>
              </a:rPr>
              <a:t>Contoso recognizes the guest and redirects to </a:t>
            </a:r>
            <a:r>
              <a:rPr lang="en-US" sz="2040" spc="-30" err="1">
                <a:solidFill>
                  <a:srgbClr val="505050"/>
                </a:solidFill>
                <a:ea typeface="Segoe UI" pitchFamily="34" charset="0"/>
                <a:cs typeface="Segoe UI" pitchFamily="34" charset="0"/>
              </a:rPr>
              <a:t>Fabrikam</a:t>
            </a:r>
            <a:r>
              <a:rPr lang="en-US" sz="2040" spc="-30">
                <a:solidFill>
                  <a:srgbClr val="505050"/>
                </a:solidFill>
                <a:ea typeface="Segoe UI" pitchFamily="34" charset="0"/>
                <a:cs typeface="Segoe UI" pitchFamily="34" charset="0"/>
              </a:rPr>
              <a:t> for authentication</a:t>
            </a:r>
          </a:p>
        </p:txBody>
      </p:sp>
      <p:cxnSp>
        <p:nvCxnSpPr>
          <p:cNvPr id="113" name="Straight Arrow Connector 112">
            <a:extLst>
              <a:ext uri="{FF2B5EF4-FFF2-40B4-BE49-F238E27FC236}">
                <a16:creationId xmlns:a16="http://schemas.microsoft.com/office/drawing/2014/main" id="{1456A8C4-5683-43A9-AAEE-6B0A1FC22263}"/>
              </a:ext>
            </a:extLst>
          </p:cNvPr>
          <p:cNvCxnSpPr>
            <a:cxnSpLocks/>
          </p:cNvCxnSpPr>
          <p:nvPr/>
        </p:nvCxnSpPr>
        <p:spPr>
          <a:xfrm>
            <a:off x="7054517" y="3022607"/>
            <a:ext cx="18794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ADC54139-D318-44EF-A957-4F976C05324A}"/>
              </a:ext>
            </a:extLst>
          </p:cNvPr>
          <p:cNvSpPr/>
          <p:nvPr/>
        </p:nvSpPr>
        <p:spPr>
          <a:xfrm>
            <a:off x="8445068" y="4582849"/>
            <a:ext cx="3059425"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5"/>
              <a:defRPr/>
            </a:pPr>
            <a:r>
              <a:rPr lang="en-US" sz="2040" spc="-30">
                <a:solidFill>
                  <a:srgbClr val="505050"/>
                </a:solidFill>
                <a:ea typeface="Segoe UI" pitchFamily="34" charset="0"/>
                <a:cs typeface="Segoe UI" pitchFamily="34" charset="0"/>
              </a:rPr>
              <a:t>Contoso validates the token and sends a new token to the content for authorization</a:t>
            </a:r>
          </a:p>
        </p:txBody>
      </p:sp>
      <p:sp>
        <p:nvSpPr>
          <p:cNvPr id="116" name="Arc 115">
            <a:extLst>
              <a:ext uri="{FF2B5EF4-FFF2-40B4-BE49-F238E27FC236}">
                <a16:creationId xmlns:a16="http://schemas.microsoft.com/office/drawing/2014/main" id="{84F14D6C-36C0-4F04-8826-0FAC27FD4071}"/>
              </a:ext>
            </a:extLst>
          </p:cNvPr>
          <p:cNvSpPr/>
          <p:nvPr/>
        </p:nvSpPr>
        <p:spPr>
          <a:xfrm rot="16200000">
            <a:off x="7458529" y="961343"/>
            <a:ext cx="1658982" cy="3347167"/>
          </a:xfrm>
          <a:prstGeom prst="arc">
            <a:avLst>
              <a:gd name="adj1" fmla="val 16795072"/>
              <a:gd name="adj2" fmla="val 4408992"/>
            </a:avLst>
          </a:prstGeom>
          <a:ln>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518897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left)">
                                      <p:cBhvr>
                                        <p:cTn id="20" dur="500"/>
                                        <p:tgtEl>
                                          <p:spTgt spid="10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fade">
                                      <p:cBhvr>
                                        <p:cTn id="24" dur="500"/>
                                        <p:tgtEl>
                                          <p:spTgt spid="1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wipe(left)">
                                      <p:cBhvr>
                                        <p:cTn id="29" dur="500"/>
                                        <p:tgtEl>
                                          <p:spTgt spid="11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116"/>
                                        </p:tgtEl>
                                        <p:attrNameLst>
                                          <p:attrName>style.visibility</p:attrName>
                                        </p:attrNameLst>
                                      </p:cBhvr>
                                      <p:to>
                                        <p:strVal val="visible"/>
                                      </p:to>
                                    </p:set>
                                    <p:animEffect transition="in" filter="wipe(right)">
                                      <p:cBhvr>
                                        <p:cTn id="38" dur="500"/>
                                        <p:tgtEl>
                                          <p:spTgt spid="116"/>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fade">
                                      <p:cBhvr>
                                        <p:cTn id="42" dur="500"/>
                                        <p:tgtEl>
                                          <p:spTgt spid="10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wipe(right)">
                                      <p:cBhvr>
                                        <p:cTn id="47" dur="500"/>
                                        <p:tgtEl>
                                          <p:spTgt spid="111"/>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fade">
                                      <p:cBhvr>
                                        <p:cTn id="51"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5" grpId="0"/>
      <p:bldP spid="111" grpId="0" animBg="1"/>
      <p:bldP spid="112" grpId="0"/>
      <p:bldP spid="114" grpId="0"/>
      <p:bldP spid="1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5777-4977-6D45-8F23-8E99F12E7A7E}"/>
              </a:ext>
            </a:extLst>
          </p:cNvPr>
          <p:cNvSpPr>
            <a:spLocks noGrp="1"/>
          </p:cNvSpPr>
          <p:nvPr>
            <p:ph type="title"/>
          </p:nvPr>
        </p:nvSpPr>
        <p:spPr/>
        <p:txBody>
          <a:bodyPr/>
          <a:lstStyle/>
          <a:p>
            <a:r>
              <a:rPr lang="en-US" b="1" dirty="0"/>
              <a:t>Grant guest users access and securing corporate resources</a:t>
            </a:r>
            <a:endParaRPr lang="en-US" dirty="0"/>
          </a:p>
        </p:txBody>
      </p:sp>
      <p:sp>
        <p:nvSpPr>
          <p:cNvPr id="3" name="Text Placeholder 2">
            <a:extLst>
              <a:ext uri="{FF2B5EF4-FFF2-40B4-BE49-F238E27FC236}">
                <a16:creationId xmlns:a16="http://schemas.microsoft.com/office/drawing/2014/main" id="{3460375C-EEA0-EF43-85B6-495B7248FB82}"/>
              </a:ext>
            </a:extLst>
          </p:cNvPr>
          <p:cNvSpPr>
            <a:spLocks noGrp="1"/>
          </p:cNvSpPr>
          <p:nvPr>
            <p:ph type="body" sz="quarter" idx="10"/>
          </p:nvPr>
        </p:nvSpPr>
        <p:spPr>
          <a:xfrm>
            <a:off x="465138" y="1919804"/>
            <a:ext cx="11533187" cy="4308872"/>
          </a:xfrm>
        </p:spPr>
        <p:txBody>
          <a:bodyPr/>
          <a:lstStyle/>
          <a:p>
            <a:r>
              <a:rPr lang="en-US" dirty="0"/>
              <a:t>Administrators &amp; developers have multiple ways to grant guest users access to corporate resources</a:t>
            </a:r>
          </a:p>
          <a:p>
            <a:endParaRPr lang="en-US" dirty="0"/>
          </a:p>
          <a:p>
            <a:r>
              <a:rPr lang="en-US" dirty="0"/>
              <a:t>Administrators can:</a:t>
            </a:r>
          </a:p>
          <a:p>
            <a:endParaRPr lang="en-US" dirty="0"/>
          </a:p>
          <a:p>
            <a:r>
              <a:rPr lang="en-US" dirty="0"/>
              <a:t>	Create guest user in Azure AD portal</a:t>
            </a:r>
          </a:p>
          <a:p>
            <a:r>
              <a:rPr lang="en-US" dirty="0"/>
              <a:t>	Send guest an invitation via email</a:t>
            </a:r>
          </a:p>
          <a:p>
            <a:r>
              <a:rPr lang="en-US" dirty="0"/>
              <a:t>	Added in bulk using PowerShell or APIs</a:t>
            </a:r>
          </a:p>
          <a:p>
            <a:endParaRPr lang="en-US" dirty="0"/>
          </a:p>
          <a:p>
            <a:r>
              <a:rPr lang="en-US" dirty="0"/>
              <a:t>Administrators can delegate to group owners and application owners the ability to manage </a:t>
            </a:r>
            <a:br>
              <a:rPr lang="en-US" dirty="0"/>
            </a:br>
            <a:r>
              <a:rPr lang="en-US" dirty="0"/>
              <a:t>their own guest users</a:t>
            </a:r>
          </a:p>
          <a:p>
            <a:endParaRPr lang="en-US" dirty="0"/>
          </a:p>
          <a:p>
            <a:r>
              <a:rPr lang="en-US" dirty="0"/>
              <a:t>Consider using Azure AD’s Conditional Access policies (such as MFA) to further protect content</a:t>
            </a:r>
          </a:p>
        </p:txBody>
      </p:sp>
    </p:spTree>
    <p:extLst>
      <p:ext uri="{BB962C8B-B14F-4D97-AF65-F5344CB8AC3E}">
        <p14:creationId xmlns:p14="http://schemas.microsoft.com/office/powerpoint/2010/main" val="40183822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F405-B84F-0F48-A4F1-525E8178EB3E}"/>
              </a:ext>
            </a:extLst>
          </p:cNvPr>
          <p:cNvSpPr>
            <a:spLocks noGrp="1"/>
          </p:cNvSpPr>
          <p:nvPr>
            <p:ph type="title"/>
          </p:nvPr>
        </p:nvSpPr>
        <p:spPr>
          <a:xfrm>
            <a:off x="465138" y="632779"/>
            <a:ext cx="11533187" cy="410369"/>
          </a:xfrm>
        </p:spPr>
        <p:txBody>
          <a:bodyPr/>
          <a:lstStyle/>
          <a:p>
            <a:r>
              <a:rPr lang="en-US" b="1" dirty="0"/>
              <a:t>Business to Customer (B2C)</a:t>
            </a:r>
            <a:endParaRPr lang="en-US" dirty="0"/>
          </a:p>
        </p:txBody>
      </p:sp>
      <p:sp>
        <p:nvSpPr>
          <p:cNvPr id="3" name="Text Placeholder 2">
            <a:extLst>
              <a:ext uri="{FF2B5EF4-FFF2-40B4-BE49-F238E27FC236}">
                <a16:creationId xmlns:a16="http://schemas.microsoft.com/office/drawing/2014/main" id="{D5D9311C-5FB9-0446-BF19-BABE4B5B1EF6}"/>
              </a:ext>
            </a:extLst>
          </p:cNvPr>
          <p:cNvSpPr>
            <a:spLocks noGrp="1"/>
          </p:cNvSpPr>
          <p:nvPr>
            <p:ph type="body" sz="quarter" idx="10"/>
          </p:nvPr>
        </p:nvSpPr>
        <p:spPr>
          <a:xfrm>
            <a:off x="465138" y="1919804"/>
            <a:ext cx="11797619" cy="3262432"/>
          </a:xfrm>
        </p:spPr>
        <p:txBody>
          <a:bodyPr/>
          <a:lstStyle/>
          <a:p>
            <a:r>
              <a:rPr lang="en-US" dirty="0"/>
              <a:t>Azure AD B2C enables collaboration between your organization customers</a:t>
            </a:r>
          </a:p>
          <a:p>
            <a:endParaRPr lang="en-US" dirty="0"/>
          </a:p>
          <a:p>
            <a:r>
              <a:rPr lang="en-US" dirty="0"/>
              <a:t>Customers use their existing identities from social accounts (Facebook, Gmail, Twitter, Azure AD, etc.)</a:t>
            </a:r>
          </a:p>
          <a:p>
            <a:endParaRPr lang="en-US" dirty="0"/>
          </a:p>
          <a:p>
            <a:r>
              <a:rPr lang="en-US" dirty="0"/>
              <a:t>AzureAD B2C handles monitoring &amp; automatically addresses threads (DoS, password spray, brute force)</a:t>
            </a:r>
          </a:p>
          <a:p>
            <a:endParaRPr lang="en-US" dirty="0"/>
          </a:p>
          <a:p>
            <a:r>
              <a:rPr lang="en-US" dirty="0"/>
              <a:t>Uses standards based authentication protocols OpenID Connect &amp; OAuth 2.0</a:t>
            </a:r>
          </a:p>
          <a:p>
            <a:endParaRPr lang="en-US" dirty="0"/>
          </a:p>
          <a:p>
            <a:endParaRPr lang="en-US" dirty="0"/>
          </a:p>
        </p:txBody>
      </p:sp>
    </p:spTree>
    <p:extLst>
      <p:ext uri="{BB962C8B-B14F-4D97-AF65-F5344CB8AC3E}">
        <p14:creationId xmlns:p14="http://schemas.microsoft.com/office/powerpoint/2010/main" val="1009730682"/>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2405</Words>
  <Application>Microsoft Macintosh PowerPoint</Application>
  <PresentationFormat>Custom</PresentationFormat>
  <Paragraphs>194</Paragraphs>
  <Slides>15</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Georgia</vt:lpstr>
      <vt:lpstr>Segoe UI</vt:lpstr>
      <vt:lpstr>Segoe UI Light</vt:lpstr>
      <vt:lpstr>Segoe UI Semibold</vt:lpstr>
      <vt:lpstr>Segoe UI Semilight</vt:lpstr>
      <vt:lpstr>Wingdings</vt:lpstr>
      <vt:lpstr>Office 365 PPT Template - 2017</vt:lpstr>
      <vt:lpstr>1_Office 365 PPT Template - 2017</vt:lpstr>
      <vt:lpstr>Microsoft Identity topology options</vt:lpstr>
      <vt:lpstr>Overview</vt:lpstr>
      <vt:lpstr>Consumer</vt:lpstr>
      <vt:lpstr>Enterprises</vt:lpstr>
      <vt:lpstr>Business to Business (B2B)</vt:lpstr>
      <vt:lpstr>External collaboration using B2B</vt:lpstr>
      <vt:lpstr>Authorization decoupled from Authentication</vt:lpstr>
      <vt:lpstr>Grant guest users access and securing corporate resources</vt:lpstr>
      <vt:lpstr>Business to Customer (B2C)</vt:lpstr>
      <vt:lpstr>Azure Active Directory B2C</vt:lpstr>
      <vt:lpstr>B2C supports progressive polling</vt:lpstr>
      <vt:lpstr>Comparing Azure AD B2B and B2C</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2019-10-22T18:40:45Z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